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media/image28.png" ContentType="image/png"/>
  <Override PartName="/ppt/media/image1.jpeg" ContentType="image/jpeg"/>
  <Override PartName="/ppt/media/image51.png" ContentType="image/png"/>
  <Override PartName="/ppt/media/image9.jpeg" ContentType="image/jpeg"/>
  <Override PartName="/ppt/media/image6.gif" ContentType="image/gif"/>
  <Override PartName="/ppt/media/image58.png" ContentType="image/png"/>
  <Override PartName="/ppt/media/image2.png" ContentType="image/png"/>
  <Override PartName="/ppt/media/image4.jpeg" ContentType="image/jpeg"/>
  <Override PartName="/ppt/media/image8.gif" ContentType="image/gif"/>
  <Override PartName="/ppt/media/image53.png" ContentType="image/png"/>
  <Override PartName="/ppt/media/image3.jpeg" ContentType="image/jpeg"/>
  <Override PartName="/ppt/media/image48.png" ContentType="image/png"/>
  <Override PartName="/ppt/media/image5.jpeg" ContentType="image/jpeg"/>
  <Override PartName="/ppt/media/image11.png" ContentType="image/png"/>
  <Override PartName="/ppt/media/image7.jpeg" ContentType="image/jpeg"/>
  <Override PartName="/ppt/media/image31.png" ContentType="image/png"/>
  <Override PartName="/ppt/media/image10.png" ContentType="image/png"/>
  <Override PartName="/ppt/media/image12.jpeg" ContentType="image/jpeg"/>
  <Override PartName="/ppt/media/image13.png" ContentType="image/png"/>
  <Override PartName="/ppt/media/image46.jpeg" ContentType="image/jpe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47.jpeg" ContentType="image/jpe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jpeg" ContentType="image/jpeg"/>
  <Override PartName="/ppt/media/image50.png" ContentType="image/png"/>
  <Override PartName="/ppt/media/image44.png" ContentType="image/png"/>
  <Override PartName="/ppt/media/image45.jpeg" ContentType="image/jpeg"/>
  <Override PartName="/ppt/media/image49.png" ContentType="image/png"/>
  <Override PartName="/ppt/media/image52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57.png" ContentType="image/png"/>
  <Override PartName="/ppt/media/image59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jpeg" ContentType="image/jpeg"/>
  <Override PartName="/ppt/media/image66.gif" ContentType="image/gif"/>
  <Override PartName="/ppt/notesSlides/notesSlide6.xml" ContentType="application/vnd.openxmlformats-officedocument.presentationml.notesSlide+xml"/>
  <Override PartName="/ppt/notesSlides/_rels/notesSlide6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8288000" cy="10287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presProps" Target="presProps.xml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AA062-4E14-430B-BFEC-C5F692900AF9}" type="doc">
      <dgm:prSet loTypeId="urn:microsoft.com/office/officeart/2005/8/layout/vList3#1" loCatId="picture" qsTypeId="urn:microsoft.com/office/officeart/2005/8/quickstyle/simple1" qsCatId="simple" csTypeId="urn:microsoft.com/office/officeart/2005/8/colors/accent3_1" csCatId="accent3" phldr="1"/>
      <dgm:spPr/>
    </dgm:pt>
    <dgm:pt modelId="{453BF196-EF3B-4AB8-9FD7-31B4DA823772}">
      <dgm:prSet phldrT="[Текст]"/>
      <dgm:spPr/>
      <dgm:t>
        <a:bodyPr/>
        <a:lstStyle/>
        <a:p>
          <a:r>
            <a:rPr lang="ru-RU" dirty="0" smtClean="0"/>
            <a:t>Опорный центр инновационной экономики</a:t>
          </a:r>
        </a:p>
      </dgm:t>
    </dgm:pt>
    <dgm:pt modelId="{126831C3-8A60-4DFB-9369-AA94C3B2E506}" type="parTrans" cxnId="{5F4047DD-528E-4361-A891-217B769940E0}">
      <dgm:prSet/>
      <dgm:spPr/>
      <dgm:t>
        <a:bodyPr/>
        <a:lstStyle/>
        <a:p>
          <a:endParaRPr lang="ru-RU"/>
        </a:p>
      </dgm:t>
    </dgm:pt>
    <dgm:pt modelId="{EA25121B-1CA0-4E3E-8D0C-B0917380B42B}" type="sibTrans" cxnId="{5F4047DD-528E-4361-A891-217B769940E0}">
      <dgm:prSet/>
      <dgm:spPr/>
      <dgm:t>
        <a:bodyPr/>
        <a:lstStyle/>
        <a:p>
          <a:endParaRPr lang="ru-RU"/>
        </a:p>
      </dgm:t>
    </dgm:pt>
    <dgm:pt modelId="{9160DBC4-0F6C-4756-B181-500C6CBA65F1}">
      <dgm:prSet phldrT="[Текст]"/>
      <dgm:spPr/>
      <dgm:t>
        <a:bodyPr/>
        <a:lstStyle/>
        <a:p>
          <a:r>
            <a:rPr lang="ru-RU" dirty="0" smtClean="0"/>
            <a:t>Индустриальный парк</a:t>
          </a:r>
          <a:endParaRPr lang="ru-RU" dirty="0"/>
        </a:p>
      </dgm:t>
    </dgm:pt>
    <dgm:pt modelId="{DECFCC6D-8256-4629-A49C-D9B2A2E7F9E6}" type="parTrans" cxnId="{E04BE155-DFBF-4A8B-AB51-6BF5D07EE1E2}">
      <dgm:prSet/>
      <dgm:spPr/>
      <dgm:t>
        <a:bodyPr/>
        <a:lstStyle/>
        <a:p>
          <a:endParaRPr lang="ru-RU"/>
        </a:p>
      </dgm:t>
    </dgm:pt>
    <dgm:pt modelId="{94AEDDBB-486B-4AC8-9529-8F22CD7512F0}" type="sibTrans" cxnId="{E04BE155-DFBF-4A8B-AB51-6BF5D07EE1E2}">
      <dgm:prSet/>
      <dgm:spPr/>
      <dgm:t>
        <a:bodyPr/>
        <a:lstStyle/>
        <a:p>
          <a:endParaRPr lang="ru-RU"/>
        </a:p>
      </dgm:t>
    </dgm:pt>
    <dgm:pt modelId="{1A35CF11-ACEA-4AE2-A632-2B96E4085E16}">
      <dgm:prSet phldrT="[Текст]"/>
      <dgm:spPr/>
      <dgm:t>
        <a:bodyPr/>
        <a:lstStyle/>
        <a:p>
          <a:r>
            <a:rPr lang="ru-RU" dirty="0" smtClean="0"/>
            <a:t>Летное поле</a:t>
          </a:r>
        </a:p>
      </dgm:t>
    </dgm:pt>
    <dgm:pt modelId="{87CC5B70-B9C1-4979-B5AA-8A4DADC0C2A7}" type="parTrans" cxnId="{70A81595-6988-4665-ADC5-2685DCA8187E}">
      <dgm:prSet/>
      <dgm:spPr/>
      <dgm:t>
        <a:bodyPr/>
        <a:lstStyle/>
        <a:p>
          <a:endParaRPr lang="ru-RU"/>
        </a:p>
      </dgm:t>
    </dgm:pt>
    <dgm:pt modelId="{B4D6D965-58EA-4BF7-B1C6-02602746339F}" type="sibTrans" cxnId="{70A81595-6988-4665-ADC5-2685DCA8187E}">
      <dgm:prSet/>
      <dgm:spPr/>
      <dgm:t>
        <a:bodyPr/>
        <a:lstStyle/>
        <a:p>
          <a:endParaRPr lang="ru-RU"/>
        </a:p>
      </dgm:t>
    </dgm:pt>
    <dgm:pt modelId="{076F4DFB-3395-4D19-A7BA-27B33FDCC26A}">
      <dgm:prSet/>
      <dgm:spPr/>
      <dgm:t>
        <a:bodyPr/>
        <a:lstStyle/>
        <a:p>
          <a:r>
            <a:rPr lang="ru-RU" dirty="0" smtClean="0"/>
            <a:t>Деревянное многоквартирное домостроение</a:t>
          </a:r>
        </a:p>
      </dgm:t>
    </dgm:pt>
    <dgm:pt modelId="{C66DD519-7925-4229-8469-A84CCDA4E644}" type="parTrans" cxnId="{BA779AB8-24CB-4B39-932A-A052AFCD3D7C}">
      <dgm:prSet/>
      <dgm:spPr/>
      <dgm:t>
        <a:bodyPr/>
        <a:lstStyle/>
        <a:p>
          <a:endParaRPr lang="ru-RU"/>
        </a:p>
      </dgm:t>
    </dgm:pt>
    <dgm:pt modelId="{D452E95F-FC47-4A92-B6A8-93A6D8304BDD}" type="sibTrans" cxnId="{BA779AB8-24CB-4B39-932A-A052AFCD3D7C}">
      <dgm:prSet/>
      <dgm:spPr/>
      <dgm:t>
        <a:bodyPr/>
        <a:lstStyle/>
        <a:p>
          <a:endParaRPr lang="ru-RU"/>
        </a:p>
      </dgm:t>
    </dgm:pt>
    <dgm:pt modelId="{52672F01-24F7-4325-ABD8-1D24520A31A6}">
      <dgm:prSet/>
      <dgm:spPr/>
      <dgm:t>
        <a:bodyPr/>
        <a:lstStyle/>
        <a:p>
          <a:r>
            <a:rPr lang="ru-RU" dirty="0" smtClean="0"/>
            <a:t>Развитие застроенных территорий</a:t>
          </a:r>
        </a:p>
      </dgm:t>
    </dgm:pt>
    <dgm:pt modelId="{6EDF9EC0-299D-4D83-8D01-F711611415DC}" type="parTrans" cxnId="{290B9F3B-E384-4509-B0F8-B9E06146E251}">
      <dgm:prSet/>
      <dgm:spPr/>
      <dgm:t>
        <a:bodyPr/>
        <a:lstStyle/>
        <a:p>
          <a:endParaRPr lang="ru-RU"/>
        </a:p>
      </dgm:t>
    </dgm:pt>
    <dgm:pt modelId="{FE8EE077-CD2C-403E-9421-0BFBCBBD496A}" type="sibTrans" cxnId="{290B9F3B-E384-4509-B0F8-B9E06146E251}">
      <dgm:prSet/>
      <dgm:spPr/>
      <dgm:t>
        <a:bodyPr/>
        <a:lstStyle/>
        <a:p>
          <a:endParaRPr lang="ru-RU"/>
        </a:p>
      </dgm:t>
    </dgm:pt>
    <dgm:pt modelId="{10FE666B-3E78-4602-AFAA-78DBE8EA701A}">
      <dgm:prSet/>
      <dgm:spPr/>
      <dgm:t>
        <a:bodyPr/>
        <a:lstStyle/>
        <a:p>
          <a:r>
            <a:rPr lang="ru-RU" dirty="0" smtClean="0"/>
            <a:t>Лесопереработка</a:t>
          </a:r>
        </a:p>
      </dgm:t>
    </dgm:pt>
    <dgm:pt modelId="{98534F3C-D368-4DB2-8567-1A434DA0EE9D}" type="parTrans" cxnId="{20F20D3B-5D73-41B8-B5FD-8032EF68C768}">
      <dgm:prSet/>
      <dgm:spPr/>
      <dgm:t>
        <a:bodyPr/>
        <a:lstStyle/>
        <a:p>
          <a:endParaRPr lang="ru-RU"/>
        </a:p>
      </dgm:t>
    </dgm:pt>
    <dgm:pt modelId="{44E684B6-249D-4648-9E3D-869EFDD38434}" type="sibTrans" cxnId="{20F20D3B-5D73-41B8-B5FD-8032EF68C768}">
      <dgm:prSet/>
      <dgm:spPr/>
      <dgm:t>
        <a:bodyPr/>
        <a:lstStyle/>
        <a:p>
          <a:endParaRPr lang="ru-RU"/>
        </a:p>
      </dgm:t>
    </dgm:pt>
    <dgm:pt modelId="{758C948B-6C38-4C10-A3FF-0733E1F7210D}">
      <dgm:prSet/>
      <dgm:spPr/>
      <dgm:t>
        <a:bodyPr/>
        <a:lstStyle/>
        <a:p>
          <a:r>
            <a:rPr lang="ru-RU" dirty="0" smtClean="0"/>
            <a:t>Дары леса</a:t>
          </a:r>
          <a:endParaRPr lang="ru-RU" dirty="0"/>
        </a:p>
      </dgm:t>
    </dgm:pt>
    <dgm:pt modelId="{0505A04C-6615-4E3C-8C60-B0B5FCD52710}" type="parTrans" cxnId="{B58D460E-58FF-463D-86E2-68744769DB48}">
      <dgm:prSet/>
      <dgm:spPr/>
      <dgm:t>
        <a:bodyPr/>
        <a:lstStyle/>
        <a:p>
          <a:endParaRPr lang="ru-RU"/>
        </a:p>
      </dgm:t>
    </dgm:pt>
    <dgm:pt modelId="{440C7EE6-C252-43CA-A03E-50226167290B}" type="sibTrans" cxnId="{B58D460E-58FF-463D-86E2-68744769DB48}">
      <dgm:prSet/>
      <dgm:spPr/>
      <dgm:t>
        <a:bodyPr/>
        <a:lstStyle/>
        <a:p>
          <a:endParaRPr lang="ru-RU"/>
        </a:p>
      </dgm:t>
    </dgm:pt>
    <dgm:pt modelId="{FF1B8D1D-36F0-4441-BB1E-56260C7A8F02}">
      <dgm:prSet/>
      <dgm:spPr/>
      <dgm:t>
        <a:bodyPr/>
        <a:lstStyle/>
        <a:p>
          <a:r>
            <a:rPr lang="ru-RU" dirty="0" smtClean="0"/>
            <a:t>Модернизация систем инженерного обеспечения поселков</a:t>
          </a:r>
          <a:endParaRPr lang="ru-RU" dirty="0"/>
        </a:p>
      </dgm:t>
    </dgm:pt>
    <dgm:pt modelId="{845CF11B-7A58-4AA9-A60E-2A189C8ABA90}" type="parTrans" cxnId="{27E88684-8666-4DCE-90A2-8A90D4CC5BD8}">
      <dgm:prSet/>
      <dgm:spPr/>
      <dgm:t>
        <a:bodyPr/>
        <a:lstStyle/>
        <a:p>
          <a:endParaRPr lang="ru-RU"/>
        </a:p>
      </dgm:t>
    </dgm:pt>
    <dgm:pt modelId="{53A24B52-84DA-4B3F-B413-87F0C7257D19}" type="sibTrans" cxnId="{27E88684-8666-4DCE-90A2-8A90D4CC5BD8}">
      <dgm:prSet/>
      <dgm:spPr/>
      <dgm:t>
        <a:bodyPr/>
        <a:lstStyle/>
        <a:p>
          <a:endParaRPr lang="ru-RU"/>
        </a:p>
      </dgm:t>
    </dgm:pt>
    <dgm:pt modelId="{300EFF4A-87A9-46A5-B0C5-8D3609CF1B26}">
      <dgm:prSet/>
      <dgm:spPr/>
      <dgm:t>
        <a:bodyPr/>
        <a:lstStyle/>
        <a:p>
          <a:r>
            <a:rPr lang="ru-RU" dirty="0" smtClean="0"/>
            <a:t>Дорога из тупика</a:t>
          </a:r>
          <a:endParaRPr lang="ru-RU" dirty="0"/>
        </a:p>
      </dgm:t>
    </dgm:pt>
    <dgm:pt modelId="{EC1A5378-4DFD-43BB-87A6-04341066CD83}" type="parTrans" cxnId="{C08D5B8E-2599-41CD-BC08-ECB1DAF0505B}">
      <dgm:prSet/>
      <dgm:spPr/>
      <dgm:t>
        <a:bodyPr/>
        <a:lstStyle/>
        <a:p>
          <a:endParaRPr lang="ru-RU"/>
        </a:p>
      </dgm:t>
    </dgm:pt>
    <dgm:pt modelId="{F2897E91-3B3A-4C99-92AE-E3DE2D4B9D32}" type="sibTrans" cxnId="{C08D5B8E-2599-41CD-BC08-ECB1DAF0505B}">
      <dgm:prSet/>
      <dgm:spPr/>
      <dgm:t>
        <a:bodyPr/>
        <a:lstStyle/>
        <a:p>
          <a:endParaRPr lang="ru-RU"/>
        </a:p>
      </dgm:t>
    </dgm:pt>
    <dgm:pt modelId="{63515455-0D81-4875-9D0B-5267B6B34257}" type="pres">
      <dgm:prSet presAssocID="{CEDAA062-4E14-430B-BFEC-C5F692900AF9}" presName="linearFlow" presStyleCnt="0">
        <dgm:presLayoutVars>
          <dgm:dir/>
          <dgm:resizeHandles val="exact"/>
        </dgm:presLayoutVars>
      </dgm:prSet>
      <dgm:spPr/>
    </dgm:pt>
    <dgm:pt modelId="{0B4F07F4-9AA1-4919-A5E5-8715E8156B25}" type="pres">
      <dgm:prSet presAssocID="{453BF196-EF3B-4AB8-9FD7-31B4DA823772}" presName="composite" presStyleCnt="0"/>
      <dgm:spPr/>
    </dgm:pt>
    <dgm:pt modelId="{48D4F04C-3456-451A-A0C7-C8B91F780AC2}" type="pres">
      <dgm:prSet presAssocID="{453BF196-EF3B-4AB8-9FD7-31B4DA823772}" presName="imgShp" presStyleLbl="fgImgPlace1" presStyleIdx="0" presStyleCnt="9"/>
      <dgm:spPr/>
    </dgm:pt>
    <dgm:pt modelId="{37061AA4-1CD5-4462-A23B-4AA799D498D3}" type="pres">
      <dgm:prSet presAssocID="{453BF196-EF3B-4AB8-9FD7-31B4DA823772}" presName="txShp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52B97-1B71-4D78-92AA-D1A97AC5AE86}" type="pres">
      <dgm:prSet presAssocID="{EA25121B-1CA0-4E3E-8D0C-B0917380B42B}" presName="spacing" presStyleCnt="0"/>
      <dgm:spPr/>
    </dgm:pt>
    <dgm:pt modelId="{9D7B3FA6-3655-4F84-B405-6A068D33D3AD}" type="pres">
      <dgm:prSet presAssocID="{9160DBC4-0F6C-4756-B181-500C6CBA65F1}" presName="composite" presStyleCnt="0"/>
      <dgm:spPr/>
    </dgm:pt>
    <dgm:pt modelId="{3BB56255-089D-4385-910A-BE23289223E9}" type="pres">
      <dgm:prSet presAssocID="{9160DBC4-0F6C-4756-B181-500C6CBA65F1}" presName="imgShp" presStyleLbl="fgImgPlace1" presStyleIdx="1" presStyleCnt="9"/>
      <dgm:spPr/>
    </dgm:pt>
    <dgm:pt modelId="{493D2B26-21C6-46DF-AEF8-5B39BCC44BD1}" type="pres">
      <dgm:prSet presAssocID="{9160DBC4-0F6C-4756-B181-500C6CBA65F1}" presName="txShp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A299A0-BF58-4D77-B178-A5897578AC2E}" type="pres">
      <dgm:prSet presAssocID="{94AEDDBB-486B-4AC8-9529-8F22CD7512F0}" presName="spacing" presStyleCnt="0"/>
      <dgm:spPr/>
    </dgm:pt>
    <dgm:pt modelId="{06DA5095-831C-49D6-A2FE-F96C5FE62078}" type="pres">
      <dgm:prSet presAssocID="{758C948B-6C38-4C10-A3FF-0733E1F7210D}" presName="composite" presStyleCnt="0"/>
      <dgm:spPr/>
    </dgm:pt>
    <dgm:pt modelId="{5295DEAC-991B-4D47-A4D0-DAC541BF0F8C}" type="pres">
      <dgm:prSet presAssocID="{758C948B-6C38-4C10-A3FF-0733E1F7210D}" presName="imgShp" presStyleLbl="fgImgPlace1" presStyleIdx="2" presStyleCnt="9"/>
      <dgm:spPr/>
    </dgm:pt>
    <dgm:pt modelId="{917010C5-1C44-411F-80CC-1AF5A79DB6D0}" type="pres">
      <dgm:prSet presAssocID="{758C948B-6C38-4C10-A3FF-0733E1F7210D}" presName="txShp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F98903-BD01-4E4B-B67E-3B7AF50A7E14}" type="pres">
      <dgm:prSet presAssocID="{440C7EE6-C252-43CA-A03E-50226167290B}" presName="spacing" presStyleCnt="0"/>
      <dgm:spPr/>
    </dgm:pt>
    <dgm:pt modelId="{BE89F1F3-FB3B-45CA-8407-69DABE62470F}" type="pres">
      <dgm:prSet presAssocID="{10FE666B-3E78-4602-AFAA-78DBE8EA701A}" presName="composite" presStyleCnt="0"/>
      <dgm:spPr/>
    </dgm:pt>
    <dgm:pt modelId="{077B1446-3968-4054-B467-B751BE85B8B2}" type="pres">
      <dgm:prSet presAssocID="{10FE666B-3E78-4602-AFAA-78DBE8EA701A}" presName="imgShp" presStyleLbl="fgImgPlace1" presStyleIdx="3" presStyleCnt="9"/>
      <dgm:spPr/>
    </dgm:pt>
    <dgm:pt modelId="{4B25B2AB-D3FF-4CF0-8AAF-5973B0BF6F51}" type="pres">
      <dgm:prSet presAssocID="{10FE666B-3E78-4602-AFAA-78DBE8EA701A}" presName="txShp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9F209A-EAF0-46F5-99BF-31E327AA982B}" type="pres">
      <dgm:prSet presAssocID="{44E684B6-249D-4648-9E3D-869EFDD38434}" presName="spacing" presStyleCnt="0"/>
      <dgm:spPr/>
    </dgm:pt>
    <dgm:pt modelId="{B6FF89FB-141A-4382-A94F-2C6B91C78961}" type="pres">
      <dgm:prSet presAssocID="{52672F01-24F7-4325-ABD8-1D24520A31A6}" presName="composite" presStyleCnt="0"/>
      <dgm:spPr/>
    </dgm:pt>
    <dgm:pt modelId="{636E49EE-94A4-4A17-A9B5-6B6B95A4EF38}" type="pres">
      <dgm:prSet presAssocID="{52672F01-24F7-4325-ABD8-1D24520A31A6}" presName="imgShp" presStyleLbl="fgImgPlace1" presStyleIdx="4" presStyleCnt="9"/>
      <dgm:spPr/>
    </dgm:pt>
    <dgm:pt modelId="{E8FC1E2B-F9F3-4707-BC40-569529B9D8D4}" type="pres">
      <dgm:prSet presAssocID="{52672F01-24F7-4325-ABD8-1D24520A31A6}" presName="txShp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D5FC2-DA08-4DAE-B228-B614FDEC0336}" type="pres">
      <dgm:prSet presAssocID="{FE8EE077-CD2C-403E-9421-0BFBCBBD496A}" presName="spacing" presStyleCnt="0"/>
      <dgm:spPr/>
    </dgm:pt>
    <dgm:pt modelId="{A8B74D46-6DDF-44BC-AF69-DD7A398F69BE}" type="pres">
      <dgm:prSet presAssocID="{076F4DFB-3395-4D19-A7BA-27B33FDCC26A}" presName="composite" presStyleCnt="0"/>
      <dgm:spPr/>
    </dgm:pt>
    <dgm:pt modelId="{3E670D45-10FD-46AD-9985-9AD97BB30753}" type="pres">
      <dgm:prSet presAssocID="{076F4DFB-3395-4D19-A7BA-27B33FDCC26A}" presName="imgShp" presStyleLbl="fgImgPlace1" presStyleIdx="5" presStyleCnt="9"/>
      <dgm:spPr/>
    </dgm:pt>
    <dgm:pt modelId="{01537514-48D3-45DB-A50B-346C13241955}" type="pres">
      <dgm:prSet presAssocID="{076F4DFB-3395-4D19-A7BA-27B33FDCC26A}" presName="txShp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93280D-3AAA-4169-888D-5696623E0D1A}" type="pres">
      <dgm:prSet presAssocID="{D452E95F-FC47-4A92-B6A8-93A6D8304BDD}" presName="spacing" presStyleCnt="0"/>
      <dgm:spPr/>
    </dgm:pt>
    <dgm:pt modelId="{4F526215-9621-484C-A181-C10667AE17C7}" type="pres">
      <dgm:prSet presAssocID="{1A35CF11-ACEA-4AE2-A632-2B96E4085E16}" presName="composite" presStyleCnt="0"/>
      <dgm:spPr/>
    </dgm:pt>
    <dgm:pt modelId="{862C63A4-DE55-4CF0-91DF-AF5055D83A53}" type="pres">
      <dgm:prSet presAssocID="{1A35CF11-ACEA-4AE2-A632-2B96E4085E16}" presName="imgShp" presStyleLbl="fgImgPlace1" presStyleIdx="6" presStyleCnt="9"/>
      <dgm:spPr/>
    </dgm:pt>
    <dgm:pt modelId="{41B98BDA-0ABE-40B0-9CB9-80D5A273DB23}" type="pres">
      <dgm:prSet presAssocID="{1A35CF11-ACEA-4AE2-A632-2B96E4085E16}" presName="txShp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DAF024-4929-43C0-93CB-81ADC9C188DF}" type="pres">
      <dgm:prSet presAssocID="{B4D6D965-58EA-4BF7-B1C6-02602746339F}" presName="spacing" presStyleCnt="0"/>
      <dgm:spPr/>
    </dgm:pt>
    <dgm:pt modelId="{CBB5B6DE-4B28-46EF-B9CA-1E09ECD35954}" type="pres">
      <dgm:prSet presAssocID="{FF1B8D1D-36F0-4441-BB1E-56260C7A8F02}" presName="composite" presStyleCnt="0"/>
      <dgm:spPr/>
    </dgm:pt>
    <dgm:pt modelId="{4E03BA59-D8C8-4204-8FA9-F9782178FA3B}" type="pres">
      <dgm:prSet presAssocID="{FF1B8D1D-36F0-4441-BB1E-56260C7A8F02}" presName="imgShp" presStyleLbl="fgImgPlace1" presStyleIdx="7" presStyleCnt="9"/>
      <dgm:spPr/>
    </dgm:pt>
    <dgm:pt modelId="{B83F9118-9655-4180-928E-7BB10CB765BD}" type="pres">
      <dgm:prSet presAssocID="{FF1B8D1D-36F0-4441-BB1E-56260C7A8F02}" presName="txShp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197584-0621-4E1B-82FF-965256222DD0}" type="pres">
      <dgm:prSet presAssocID="{53A24B52-84DA-4B3F-B413-87F0C7257D19}" presName="spacing" presStyleCnt="0"/>
      <dgm:spPr/>
    </dgm:pt>
    <dgm:pt modelId="{09453739-FBE8-4B68-8679-1313D7FDCF91}" type="pres">
      <dgm:prSet presAssocID="{300EFF4A-87A9-46A5-B0C5-8D3609CF1B26}" presName="composite" presStyleCnt="0"/>
      <dgm:spPr/>
    </dgm:pt>
    <dgm:pt modelId="{39A113D9-3B8B-4640-A91C-D15EBB5BD040}" type="pres">
      <dgm:prSet presAssocID="{300EFF4A-87A9-46A5-B0C5-8D3609CF1B26}" presName="imgShp" presStyleLbl="fgImgPlace1" presStyleIdx="8" presStyleCnt="9"/>
      <dgm:spPr/>
    </dgm:pt>
    <dgm:pt modelId="{0CF1C21B-F412-4929-B1F4-19788D82622A}" type="pres">
      <dgm:prSet presAssocID="{300EFF4A-87A9-46A5-B0C5-8D3609CF1B26}" presName="txShp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8E6613-95B2-4944-B51E-8090C9C02313}" type="presOf" srcId="{300EFF4A-87A9-46A5-B0C5-8D3609CF1B26}" destId="{0CF1C21B-F412-4929-B1F4-19788D82622A}" srcOrd="0" destOrd="0" presId="urn:microsoft.com/office/officeart/2005/8/layout/vList3#1"/>
    <dgm:cxn modelId="{20F20D3B-5D73-41B8-B5FD-8032EF68C768}" srcId="{CEDAA062-4E14-430B-BFEC-C5F692900AF9}" destId="{10FE666B-3E78-4602-AFAA-78DBE8EA701A}" srcOrd="3" destOrd="0" parTransId="{98534F3C-D368-4DB2-8567-1A434DA0EE9D}" sibTransId="{44E684B6-249D-4648-9E3D-869EFDD38434}"/>
    <dgm:cxn modelId="{290B9F3B-E384-4509-B0F8-B9E06146E251}" srcId="{CEDAA062-4E14-430B-BFEC-C5F692900AF9}" destId="{52672F01-24F7-4325-ABD8-1D24520A31A6}" srcOrd="4" destOrd="0" parTransId="{6EDF9EC0-299D-4D83-8D01-F711611415DC}" sibTransId="{FE8EE077-CD2C-403E-9421-0BFBCBBD496A}"/>
    <dgm:cxn modelId="{FC1FD4FD-9BBA-492F-B52B-6F8872224D40}" type="presOf" srcId="{FF1B8D1D-36F0-4441-BB1E-56260C7A8F02}" destId="{B83F9118-9655-4180-928E-7BB10CB765BD}" srcOrd="0" destOrd="0" presId="urn:microsoft.com/office/officeart/2005/8/layout/vList3#1"/>
    <dgm:cxn modelId="{EDB3D92D-B3D8-4390-885B-F3B546E36842}" type="presOf" srcId="{1A35CF11-ACEA-4AE2-A632-2B96E4085E16}" destId="{41B98BDA-0ABE-40B0-9CB9-80D5A273DB23}" srcOrd="0" destOrd="0" presId="urn:microsoft.com/office/officeart/2005/8/layout/vList3#1"/>
    <dgm:cxn modelId="{AB7B697D-FDB4-4F65-893D-CF1806DE8284}" type="presOf" srcId="{52672F01-24F7-4325-ABD8-1D24520A31A6}" destId="{E8FC1E2B-F9F3-4707-BC40-569529B9D8D4}" srcOrd="0" destOrd="0" presId="urn:microsoft.com/office/officeart/2005/8/layout/vList3#1"/>
    <dgm:cxn modelId="{70A81595-6988-4665-ADC5-2685DCA8187E}" srcId="{CEDAA062-4E14-430B-BFEC-C5F692900AF9}" destId="{1A35CF11-ACEA-4AE2-A632-2B96E4085E16}" srcOrd="6" destOrd="0" parTransId="{87CC5B70-B9C1-4979-B5AA-8A4DADC0C2A7}" sibTransId="{B4D6D965-58EA-4BF7-B1C6-02602746339F}"/>
    <dgm:cxn modelId="{B58D460E-58FF-463D-86E2-68744769DB48}" srcId="{CEDAA062-4E14-430B-BFEC-C5F692900AF9}" destId="{758C948B-6C38-4C10-A3FF-0733E1F7210D}" srcOrd="2" destOrd="0" parTransId="{0505A04C-6615-4E3C-8C60-B0B5FCD52710}" sibTransId="{440C7EE6-C252-43CA-A03E-50226167290B}"/>
    <dgm:cxn modelId="{5F4047DD-528E-4361-A891-217B769940E0}" srcId="{CEDAA062-4E14-430B-BFEC-C5F692900AF9}" destId="{453BF196-EF3B-4AB8-9FD7-31B4DA823772}" srcOrd="0" destOrd="0" parTransId="{126831C3-8A60-4DFB-9369-AA94C3B2E506}" sibTransId="{EA25121B-1CA0-4E3E-8D0C-B0917380B42B}"/>
    <dgm:cxn modelId="{FEE8D484-C9ED-4A71-B8BB-647EBED52015}" type="presOf" srcId="{CEDAA062-4E14-430B-BFEC-C5F692900AF9}" destId="{63515455-0D81-4875-9D0B-5267B6B34257}" srcOrd="0" destOrd="0" presId="urn:microsoft.com/office/officeart/2005/8/layout/vList3#1"/>
    <dgm:cxn modelId="{6715B8DC-3148-4DC0-AA81-703C42670092}" type="presOf" srcId="{758C948B-6C38-4C10-A3FF-0733E1F7210D}" destId="{917010C5-1C44-411F-80CC-1AF5A79DB6D0}" srcOrd="0" destOrd="0" presId="urn:microsoft.com/office/officeart/2005/8/layout/vList3#1"/>
    <dgm:cxn modelId="{3B583AFD-592C-4783-B87F-F46C08C24CF5}" type="presOf" srcId="{10FE666B-3E78-4602-AFAA-78DBE8EA701A}" destId="{4B25B2AB-D3FF-4CF0-8AAF-5973B0BF6F51}" srcOrd="0" destOrd="0" presId="urn:microsoft.com/office/officeart/2005/8/layout/vList3#1"/>
    <dgm:cxn modelId="{E04BE155-DFBF-4A8B-AB51-6BF5D07EE1E2}" srcId="{CEDAA062-4E14-430B-BFEC-C5F692900AF9}" destId="{9160DBC4-0F6C-4756-B181-500C6CBA65F1}" srcOrd="1" destOrd="0" parTransId="{DECFCC6D-8256-4629-A49C-D9B2A2E7F9E6}" sibTransId="{94AEDDBB-486B-4AC8-9529-8F22CD7512F0}"/>
    <dgm:cxn modelId="{27E88684-8666-4DCE-90A2-8A90D4CC5BD8}" srcId="{CEDAA062-4E14-430B-BFEC-C5F692900AF9}" destId="{FF1B8D1D-36F0-4441-BB1E-56260C7A8F02}" srcOrd="7" destOrd="0" parTransId="{845CF11B-7A58-4AA9-A60E-2A189C8ABA90}" sibTransId="{53A24B52-84DA-4B3F-B413-87F0C7257D19}"/>
    <dgm:cxn modelId="{A7016812-A3C9-40BC-9D5D-515CAB4C16B2}" type="presOf" srcId="{076F4DFB-3395-4D19-A7BA-27B33FDCC26A}" destId="{01537514-48D3-45DB-A50B-346C13241955}" srcOrd="0" destOrd="0" presId="urn:microsoft.com/office/officeart/2005/8/layout/vList3#1"/>
    <dgm:cxn modelId="{F9A8F732-1BDE-438F-9B9A-BAC66B996DC1}" type="presOf" srcId="{9160DBC4-0F6C-4756-B181-500C6CBA65F1}" destId="{493D2B26-21C6-46DF-AEF8-5B39BCC44BD1}" srcOrd="0" destOrd="0" presId="urn:microsoft.com/office/officeart/2005/8/layout/vList3#1"/>
    <dgm:cxn modelId="{BA779AB8-24CB-4B39-932A-A052AFCD3D7C}" srcId="{CEDAA062-4E14-430B-BFEC-C5F692900AF9}" destId="{076F4DFB-3395-4D19-A7BA-27B33FDCC26A}" srcOrd="5" destOrd="0" parTransId="{C66DD519-7925-4229-8469-A84CCDA4E644}" sibTransId="{D452E95F-FC47-4A92-B6A8-93A6D8304BDD}"/>
    <dgm:cxn modelId="{C08D5B8E-2599-41CD-BC08-ECB1DAF0505B}" srcId="{CEDAA062-4E14-430B-BFEC-C5F692900AF9}" destId="{300EFF4A-87A9-46A5-B0C5-8D3609CF1B26}" srcOrd="8" destOrd="0" parTransId="{EC1A5378-4DFD-43BB-87A6-04341066CD83}" sibTransId="{F2897E91-3B3A-4C99-92AE-E3DE2D4B9D32}"/>
    <dgm:cxn modelId="{78FA48C3-8615-4313-AD05-6D43DEF978BF}" type="presOf" srcId="{453BF196-EF3B-4AB8-9FD7-31B4DA823772}" destId="{37061AA4-1CD5-4462-A23B-4AA799D498D3}" srcOrd="0" destOrd="0" presId="urn:microsoft.com/office/officeart/2005/8/layout/vList3#1"/>
    <dgm:cxn modelId="{2843805C-E764-47A4-B316-34B1AFFDF5CC}" type="presParOf" srcId="{63515455-0D81-4875-9D0B-5267B6B34257}" destId="{0B4F07F4-9AA1-4919-A5E5-8715E8156B25}" srcOrd="0" destOrd="0" presId="urn:microsoft.com/office/officeart/2005/8/layout/vList3#1"/>
    <dgm:cxn modelId="{91EA5594-8CEB-49F3-A4F1-78A9DC4EDB79}" type="presParOf" srcId="{0B4F07F4-9AA1-4919-A5E5-8715E8156B25}" destId="{48D4F04C-3456-451A-A0C7-C8B91F780AC2}" srcOrd="0" destOrd="0" presId="urn:microsoft.com/office/officeart/2005/8/layout/vList3#1"/>
    <dgm:cxn modelId="{03654662-9ED8-4EA7-BE65-EC3591FAC4ED}" type="presParOf" srcId="{0B4F07F4-9AA1-4919-A5E5-8715E8156B25}" destId="{37061AA4-1CD5-4462-A23B-4AA799D498D3}" srcOrd="1" destOrd="0" presId="urn:microsoft.com/office/officeart/2005/8/layout/vList3#1"/>
    <dgm:cxn modelId="{9C9E091A-A78E-491A-BAE7-BAAE41CD5EEB}" type="presParOf" srcId="{63515455-0D81-4875-9D0B-5267B6B34257}" destId="{57552B97-1B71-4D78-92AA-D1A97AC5AE86}" srcOrd="1" destOrd="0" presId="urn:microsoft.com/office/officeart/2005/8/layout/vList3#1"/>
    <dgm:cxn modelId="{FCDA9604-C67F-4749-80ED-F1E1FE681A9F}" type="presParOf" srcId="{63515455-0D81-4875-9D0B-5267B6B34257}" destId="{9D7B3FA6-3655-4F84-B405-6A068D33D3AD}" srcOrd="2" destOrd="0" presId="urn:microsoft.com/office/officeart/2005/8/layout/vList3#1"/>
    <dgm:cxn modelId="{76242667-CE66-451B-B2CC-1916850698C9}" type="presParOf" srcId="{9D7B3FA6-3655-4F84-B405-6A068D33D3AD}" destId="{3BB56255-089D-4385-910A-BE23289223E9}" srcOrd="0" destOrd="0" presId="urn:microsoft.com/office/officeart/2005/8/layout/vList3#1"/>
    <dgm:cxn modelId="{5BF0BA3C-74F3-4275-A5B7-F3864594FDE7}" type="presParOf" srcId="{9D7B3FA6-3655-4F84-B405-6A068D33D3AD}" destId="{493D2B26-21C6-46DF-AEF8-5B39BCC44BD1}" srcOrd="1" destOrd="0" presId="urn:microsoft.com/office/officeart/2005/8/layout/vList3#1"/>
    <dgm:cxn modelId="{DB91067E-2831-4BE1-AB39-B7B7F10C5F05}" type="presParOf" srcId="{63515455-0D81-4875-9D0B-5267B6B34257}" destId="{74A299A0-BF58-4D77-B178-A5897578AC2E}" srcOrd="3" destOrd="0" presId="urn:microsoft.com/office/officeart/2005/8/layout/vList3#1"/>
    <dgm:cxn modelId="{951EEEB8-1E8A-41B5-A0FD-F010740D7204}" type="presParOf" srcId="{63515455-0D81-4875-9D0B-5267B6B34257}" destId="{06DA5095-831C-49D6-A2FE-F96C5FE62078}" srcOrd="4" destOrd="0" presId="urn:microsoft.com/office/officeart/2005/8/layout/vList3#1"/>
    <dgm:cxn modelId="{E41E4B99-634E-4CD8-9206-0491741794AF}" type="presParOf" srcId="{06DA5095-831C-49D6-A2FE-F96C5FE62078}" destId="{5295DEAC-991B-4D47-A4D0-DAC541BF0F8C}" srcOrd="0" destOrd="0" presId="urn:microsoft.com/office/officeart/2005/8/layout/vList3#1"/>
    <dgm:cxn modelId="{EF4D1130-B08C-4E6A-A4AC-48045203C0BD}" type="presParOf" srcId="{06DA5095-831C-49D6-A2FE-F96C5FE62078}" destId="{917010C5-1C44-411F-80CC-1AF5A79DB6D0}" srcOrd="1" destOrd="0" presId="urn:microsoft.com/office/officeart/2005/8/layout/vList3#1"/>
    <dgm:cxn modelId="{207E560C-1B73-42FD-906A-CC4C66FA27C3}" type="presParOf" srcId="{63515455-0D81-4875-9D0B-5267B6B34257}" destId="{3EF98903-BD01-4E4B-B67E-3B7AF50A7E14}" srcOrd="5" destOrd="0" presId="urn:microsoft.com/office/officeart/2005/8/layout/vList3#1"/>
    <dgm:cxn modelId="{20DA49A6-8811-4D19-BC3A-E152B99830BB}" type="presParOf" srcId="{63515455-0D81-4875-9D0B-5267B6B34257}" destId="{BE89F1F3-FB3B-45CA-8407-69DABE62470F}" srcOrd="6" destOrd="0" presId="urn:microsoft.com/office/officeart/2005/8/layout/vList3#1"/>
    <dgm:cxn modelId="{574DC0C8-A15B-4AC7-8D27-7E44990FE9C1}" type="presParOf" srcId="{BE89F1F3-FB3B-45CA-8407-69DABE62470F}" destId="{077B1446-3968-4054-B467-B751BE85B8B2}" srcOrd="0" destOrd="0" presId="urn:microsoft.com/office/officeart/2005/8/layout/vList3#1"/>
    <dgm:cxn modelId="{D932380D-3BDF-44B0-A876-C6410EEDE683}" type="presParOf" srcId="{BE89F1F3-FB3B-45CA-8407-69DABE62470F}" destId="{4B25B2AB-D3FF-4CF0-8AAF-5973B0BF6F51}" srcOrd="1" destOrd="0" presId="urn:microsoft.com/office/officeart/2005/8/layout/vList3#1"/>
    <dgm:cxn modelId="{4C3DA29D-9FE9-4641-A58D-7C49AE7707B1}" type="presParOf" srcId="{63515455-0D81-4875-9D0B-5267B6B34257}" destId="{AE9F209A-EAF0-46F5-99BF-31E327AA982B}" srcOrd="7" destOrd="0" presId="urn:microsoft.com/office/officeart/2005/8/layout/vList3#1"/>
    <dgm:cxn modelId="{5F6FA4CD-9DE9-4B8C-B461-F0FFDCA551B9}" type="presParOf" srcId="{63515455-0D81-4875-9D0B-5267B6B34257}" destId="{B6FF89FB-141A-4382-A94F-2C6B91C78961}" srcOrd="8" destOrd="0" presId="urn:microsoft.com/office/officeart/2005/8/layout/vList3#1"/>
    <dgm:cxn modelId="{E401D7E5-FC0E-4C2B-A61C-F9F83A065D4E}" type="presParOf" srcId="{B6FF89FB-141A-4382-A94F-2C6B91C78961}" destId="{636E49EE-94A4-4A17-A9B5-6B6B95A4EF38}" srcOrd="0" destOrd="0" presId="urn:microsoft.com/office/officeart/2005/8/layout/vList3#1"/>
    <dgm:cxn modelId="{49F2CC44-2830-45D5-8F16-B0DD4F0E32D9}" type="presParOf" srcId="{B6FF89FB-141A-4382-A94F-2C6B91C78961}" destId="{E8FC1E2B-F9F3-4707-BC40-569529B9D8D4}" srcOrd="1" destOrd="0" presId="urn:microsoft.com/office/officeart/2005/8/layout/vList3#1"/>
    <dgm:cxn modelId="{642335F5-4218-4F5D-9C4F-D3366C75EF02}" type="presParOf" srcId="{63515455-0D81-4875-9D0B-5267B6B34257}" destId="{FBCD5FC2-DA08-4DAE-B228-B614FDEC0336}" srcOrd="9" destOrd="0" presId="urn:microsoft.com/office/officeart/2005/8/layout/vList3#1"/>
    <dgm:cxn modelId="{F19F56A5-EC9F-4D34-9DA3-44D11D0CE039}" type="presParOf" srcId="{63515455-0D81-4875-9D0B-5267B6B34257}" destId="{A8B74D46-6DDF-44BC-AF69-DD7A398F69BE}" srcOrd="10" destOrd="0" presId="urn:microsoft.com/office/officeart/2005/8/layout/vList3#1"/>
    <dgm:cxn modelId="{3899D786-5CD0-45D7-B706-EFF2A19DECE7}" type="presParOf" srcId="{A8B74D46-6DDF-44BC-AF69-DD7A398F69BE}" destId="{3E670D45-10FD-46AD-9985-9AD97BB30753}" srcOrd="0" destOrd="0" presId="urn:microsoft.com/office/officeart/2005/8/layout/vList3#1"/>
    <dgm:cxn modelId="{E5F27884-6B62-42B1-832A-8232061846D8}" type="presParOf" srcId="{A8B74D46-6DDF-44BC-AF69-DD7A398F69BE}" destId="{01537514-48D3-45DB-A50B-346C13241955}" srcOrd="1" destOrd="0" presId="urn:microsoft.com/office/officeart/2005/8/layout/vList3#1"/>
    <dgm:cxn modelId="{D52A1E2E-867D-4A9F-9435-4ED2BAA1C5A6}" type="presParOf" srcId="{63515455-0D81-4875-9D0B-5267B6B34257}" destId="{2693280D-3AAA-4169-888D-5696623E0D1A}" srcOrd="11" destOrd="0" presId="urn:microsoft.com/office/officeart/2005/8/layout/vList3#1"/>
    <dgm:cxn modelId="{DA6C5575-0F30-47A6-895D-C0C5E3C64243}" type="presParOf" srcId="{63515455-0D81-4875-9D0B-5267B6B34257}" destId="{4F526215-9621-484C-A181-C10667AE17C7}" srcOrd="12" destOrd="0" presId="urn:microsoft.com/office/officeart/2005/8/layout/vList3#1"/>
    <dgm:cxn modelId="{188F6C04-3194-487F-B46A-F97AD9F18B41}" type="presParOf" srcId="{4F526215-9621-484C-A181-C10667AE17C7}" destId="{862C63A4-DE55-4CF0-91DF-AF5055D83A53}" srcOrd="0" destOrd="0" presId="urn:microsoft.com/office/officeart/2005/8/layout/vList3#1"/>
    <dgm:cxn modelId="{5200A295-171A-4779-963D-15D248005181}" type="presParOf" srcId="{4F526215-9621-484C-A181-C10667AE17C7}" destId="{41B98BDA-0ABE-40B0-9CB9-80D5A273DB23}" srcOrd="1" destOrd="0" presId="urn:microsoft.com/office/officeart/2005/8/layout/vList3#1"/>
    <dgm:cxn modelId="{412C009B-5D24-4518-B2F7-1BF43D9D80E1}" type="presParOf" srcId="{63515455-0D81-4875-9D0B-5267B6B34257}" destId="{07DAF024-4929-43C0-93CB-81ADC9C188DF}" srcOrd="13" destOrd="0" presId="urn:microsoft.com/office/officeart/2005/8/layout/vList3#1"/>
    <dgm:cxn modelId="{A311F030-75B9-4DCF-A37D-8E737E013507}" type="presParOf" srcId="{63515455-0D81-4875-9D0B-5267B6B34257}" destId="{CBB5B6DE-4B28-46EF-B9CA-1E09ECD35954}" srcOrd="14" destOrd="0" presId="urn:microsoft.com/office/officeart/2005/8/layout/vList3#1"/>
    <dgm:cxn modelId="{A46DFE7D-B878-4444-B993-9DAE6523892E}" type="presParOf" srcId="{CBB5B6DE-4B28-46EF-B9CA-1E09ECD35954}" destId="{4E03BA59-D8C8-4204-8FA9-F9782178FA3B}" srcOrd="0" destOrd="0" presId="urn:microsoft.com/office/officeart/2005/8/layout/vList3#1"/>
    <dgm:cxn modelId="{C769046D-CA29-4AFC-B15C-E40C433F4677}" type="presParOf" srcId="{CBB5B6DE-4B28-46EF-B9CA-1E09ECD35954}" destId="{B83F9118-9655-4180-928E-7BB10CB765BD}" srcOrd="1" destOrd="0" presId="urn:microsoft.com/office/officeart/2005/8/layout/vList3#1"/>
    <dgm:cxn modelId="{49A040F2-1D8A-465B-A719-96FA9DAC13FA}" type="presParOf" srcId="{63515455-0D81-4875-9D0B-5267B6B34257}" destId="{B9197584-0621-4E1B-82FF-965256222DD0}" srcOrd="15" destOrd="0" presId="urn:microsoft.com/office/officeart/2005/8/layout/vList3#1"/>
    <dgm:cxn modelId="{E6E31E6B-59BA-4380-B40F-1F2A582D9DE1}" type="presParOf" srcId="{63515455-0D81-4875-9D0B-5267B6B34257}" destId="{09453739-FBE8-4B68-8679-1313D7FDCF91}" srcOrd="16" destOrd="0" presId="urn:microsoft.com/office/officeart/2005/8/layout/vList3#1"/>
    <dgm:cxn modelId="{6163ED0C-B7C9-4510-AFDA-A2E86B56DD2B}" type="presParOf" srcId="{09453739-FBE8-4B68-8679-1313D7FDCF91}" destId="{39A113D9-3B8B-4640-A91C-D15EBB5BD040}" srcOrd="0" destOrd="0" presId="urn:microsoft.com/office/officeart/2005/8/layout/vList3#1"/>
    <dgm:cxn modelId="{1CC63B19-0B07-417B-929D-9C53339872A1}" type="presParOf" srcId="{09453739-FBE8-4B68-8679-1313D7FDCF91}" destId="{0CF1C21B-F412-4929-B1F4-19788D82622A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DAA062-4E14-430B-BFEC-C5F692900AF9}" type="doc">
      <dgm:prSet loTypeId="urn:microsoft.com/office/officeart/2005/8/layout/vList3#2" loCatId="picture" qsTypeId="urn:microsoft.com/office/officeart/2005/8/quickstyle/simple1" qsCatId="simple" csTypeId="urn:microsoft.com/office/officeart/2005/8/colors/accent3_1" csCatId="accent3" phldr="1"/>
      <dgm:spPr/>
    </dgm:pt>
    <dgm:pt modelId="{453BF196-EF3B-4AB8-9FD7-31B4DA823772}">
      <dgm:prSet phldrT="[Текст]"/>
      <dgm:spPr/>
      <dgm:t>
        <a:bodyPr/>
        <a:lstStyle/>
        <a:p>
          <a:r>
            <a:rPr lang="ru-RU" dirty="0" smtClean="0"/>
            <a:t>Зеленый каркас</a:t>
          </a:r>
        </a:p>
      </dgm:t>
    </dgm:pt>
    <dgm:pt modelId="{126831C3-8A60-4DFB-9369-AA94C3B2E506}" type="parTrans" cxnId="{5F4047DD-528E-4361-A891-217B769940E0}">
      <dgm:prSet/>
      <dgm:spPr/>
      <dgm:t>
        <a:bodyPr/>
        <a:lstStyle/>
        <a:p>
          <a:endParaRPr lang="ru-RU"/>
        </a:p>
      </dgm:t>
    </dgm:pt>
    <dgm:pt modelId="{EA25121B-1CA0-4E3E-8D0C-B0917380B42B}" type="sibTrans" cxnId="{5F4047DD-528E-4361-A891-217B769940E0}">
      <dgm:prSet/>
      <dgm:spPr/>
      <dgm:t>
        <a:bodyPr/>
        <a:lstStyle/>
        <a:p>
          <a:endParaRPr lang="ru-RU"/>
        </a:p>
      </dgm:t>
    </dgm:pt>
    <dgm:pt modelId="{9160DBC4-0F6C-4756-B181-500C6CBA65F1}">
      <dgm:prSet phldrT="[Текст]"/>
      <dgm:spPr/>
      <dgm:t>
        <a:bodyPr/>
        <a:lstStyle/>
        <a:p>
          <a:r>
            <a:rPr lang="ru-RU" dirty="0" smtClean="0"/>
            <a:t>Туристская мозаика</a:t>
          </a:r>
        </a:p>
      </dgm:t>
    </dgm:pt>
    <dgm:pt modelId="{DECFCC6D-8256-4629-A49C-D9B2A2E7F9E6}" type="parTrans" cxnId="{E04BE155-DFBF-4A8B-AB51-6BF5D07EE1E2}">
      <dgm:prSet/>
      <dgm:spPr/>
      <dgm:t>
        <a:bodyPr/>
        <a:lstStyle/>
        <a:p>
          <a:endParaRPr lang="ru-RU"/>
        </a:p>
      </dgm:t>
    </dgm:pt>
    <dgm:pt modelId="{94AEDDBB-486B-4AC8-9529-8F22CD7512F0}" type="sibTrans" cxnId="{E04BE155-DFBF-4A8B-AB51-6BF5D07EE1E2}">
      <dgm:prSet/>
      <dgm:spPr/>
      <dgm:t>
        <a:bodyPr/>
        <a:lstStyle/>
        <a:p>
          <a:endParaRPr lang="ru-RU"/>
        </a:p>
      </dgm:t>
    </dgm:pt>
    <dgm:pt modelId="{1A35CF11-ACEA-4AE2-A632-2B96E4085E16}">
      <dgm:prSet phldrT="[Текст]"/>
      <dgm:spPr/>
      <dgm:t>
        <a:bodyPr/>
        <a:lstStyle/>
        <a:p>
          <a:r>
            <a:rPr lang="ru-RU" dirty="0" smtClean="0"/>
            <a:t>Развитие аэропортового комплекса в Сыктывкаре</a:t>
          </a:r>
        </a:p>
      </dgm:t>
    </dgm:pt>
    <dgm:pt modelId="{87CC5B70-B9C1-4979-B5AA-8A4DADC0C2A7}" type="parTrans" cxnId="{70A81595-6988-4665-ADC5-2685DCA8187E}">
      <dgm:prSet/>
      <dgm:spPr/>
      <dgm:t>
        <a:bodyPr/>
        <a:lstStyle/>
        <a:p>
          <a:endParaRPr lang="ru-RU"/>
        </a:p>
      </dgm:t>
    </dgm:pt>
    <dgm:pt modelId="{B4D6D965-58EA-4BF7-B1C6-02602746339F}" type="sibTrans" cxnId="{70A81595-6988-4665-ADC5-2685DCA8187E}">
      <dgm:prSet/>
      <dgm:spPr/>
      <dgm:t>
        <a:bodyPr/>
        <a:lstStyle/>
        <a:p>
          <a:endParaRPr lang="ru-RU"/>
        </a:p>
      </dgm:t>
    </dgm:pt>
    <dgm:pt modelId="{076F4DFB-3395-4D19-A7BA-27B33FDCC26A}">
      <dgm:prSet/>
      <dgm:spPr/>
      <dgm:t>
        <a:bodyPr/>
        <a:lstStyle/>
        <a:p>
          <a:r>
            <a:rPr lang="ru-RU" dirty="0" smtClean="0"/>
            <a:t>Трансформация социальной инфраструктуры</a:t>
          </a:r>
        </a:p>
      </dgm:t>
    </dgm:pt>
    <dgm:pt modelId="{C66DD519-7925-4229-8469-A84CCDA4E644}" type="parTrans" cxnId="{BA779AB8-24CB-4B39-932A-A052AFCD3D7C}">
      <dgm:prSet/>
      <dgm:spPr/>
      <dgm:t>
        <a:bodyPr/>
        <a:lstStyle/>
        <a:p>
          <a:endParaRPr lang="ru-RU"/>
        </a:p>
      </dgm:t>
    </dgm:pt>
    <dgm:pt modelId="{D452E95F-FC47-4A92-B6A8-93A6D8304BDD}" type="sibTrans" cxnId="{BA779AB8-24CB-4B39-932A-A052AFCD3D7C}">
      <dgm:prSet/>
      <dgm:spPr/>
      <dgm:t>
        <a:bodyPr/>
        <a:lstStyle/>
        <a:p>
          <a:endParaRPr lang="ru-RU"/>
        </a:p>
      </dgm:t>
    </dgm:pt>
    <dgm:pt modelId="{52672F01-24F7-4325-ABD8-1D24520A31A6}">
      <dgm:prSet/>
      <dgm:spPr/>
      <dgm:t>
        <a:bodyPr/>
        <a:lstStyle/>
        <a:p>
          <a:r>
            <a:rPr lang="ru-RU" dirty="0" smtClean="0"/>
            <a:t>Трансформация коммунальной инфраструктуры</a:t>
          </a:r>
          <a:endParaRPr lang="ru-RU" dirty="0"/>
        </a:p>
      </dgm:t>
    </dgm:pt>
    <dgm:pt modelId="{6EDF9EC0-299D-4D83-8D01-F711611415DC}" type="parTrans" cxnId="{290B9F3B-E384-4509-B0F8-B9E06146E251}">
      <dgm:prSet/>
      <dgm:spPr/>
      <dgm:t>
        <a:bodyPr/>
        <a:lstStyle/>
        <a:p>
          <a:endParaRPr lang="ru-RU"/>
        </a:p>
      </dgm:t>
    </dgm:pt>
    <dgm:pt modelId="{FE8EE077-CD2C-403E-9421-0BFBCBBD496A}" type="sibTrans" cxnId="{290B9F3B-E384-4509-B0F8-B9E06146E251}">
      <dgm:prSet/>
      <dgm:spPr/>
      <dgm:t>
        <a:bodyPr/>
        <a:lstStyle/>
        <a:p>
          <a:endParaRPr lang="ru-RU"/>
        </a:p>
      </dgm:t>
    </dgm:pt>
    <dgm:pt modelId="{10FE666B-3E78-4602-AFAA-78DBE8EA701A}">
      <dgm:prSet/>
      <dgm:spPr/>
      <dgm:t>
        <a:bodyPr/>
        <a:lstStyle/>
        <a:p>
          <a:r>
            <a:rPr lang="ru-RU" dirty="0" smtClean="0"/>
            <a:t>Трансформация транспортной инфраструктуры</a:t>
          </a:r>
          <a:endParaRPr lang="ru-RU" dirty="0"/>
        </a:p>
      </dgm:t>
    </dgm:pt>
    <dgm:pt modelId="{98534F3C-D368-4DB2-8567-1A434DA0EE9D}" type="parTrans" cxnId="{20F20D3B-5D73-41B8-B5FD-8032EF68C768}">
      <dgm:prSet/>
      <dgm:spPr/>
      <dgm:t>
        <a:bodyPr/>
        <a:lstStyle/>
        <a:p>
          <a:endParaRPr lang="ru-RU"/>
        </a:p>
      </dgm:t>
    </dgm:pt>
    <dgm:pt modelId="{44E684B6-249D-4648-9E3D-869EFDD38434}" type="sibTrans" cxnId="{20F20D3B-5D73-41B8-B5FD-8032EF68C768}">
      <dgm:prSet/>
      <dgm:spPr/>
      <dgm:t>
        <a:bodyPr/>
        <a:lstStyle/>
        <a:p>
          <a:endParaRPr lang="ru-RU"/>
        </a:p>
      </dgm:t>
    </dgm:pt>
    <dgm:pt modelId="{758C948B-6C38-4C10-A3FF-0733E1F7210D}">
      <dgm:prSet/>
      <dgm:spPr/>
      <dgm:t>
        <a:bodyPr/>
        <a:lstStyle/>
        <a:p>
          <a:r>
            <a:rPr lang="ru-RU" dirty="0" smtClean="0"/>
            <a:t>Лыжи</a:t>
          </a:r>
        </a:p>
      </dgm:t>
    </dgm:pt>
    <dgm:pt modelId="{0505A04C-6615-4E3C-8C60-B0B5FCD52710}" type="parTrans" cxnId="{B58D460E-58FF-463D-86E2-68744769DB48}">
      <dgm:prSet/>
      <dgm:spPr/>
      <dgm:t>
        <a:bodyPr/>
        <a:lstStyle/>
        <a:p>
          <a:endParaRPr lang="ru-RU"/>
        </a:p>
      </dgm:t>
    </dgm:pt>
    <dgm:pt modelId="{440C7EE6-C252-43CA-A03E-50226167290B}" type="sibTrans" cxnId="{B58D460E-58FF-463D-86E2-68744769DB48}">
      <dgm:prSet/>
      <dgm:spPr/>
      <dgm:t>
        <a:bodyPr/>
        <a:lstStyle/>
        <a:p>
          <a:endParaRPr lang="ru-RU"/>
        </a:p>
      </dgm:t>
    </dgm:pt>
    <dgm:pt modelId="{0B859FEA-A930-4F2D-911D-A36808FDBA93}">
      <dgm:prSet/>
      <dgm:spPr/>
      <dgm:t>
        <a:bodyPr/>
        <a:lstStyle/>
        <a:p>
          <a:r>
            <a:rPr lang="ru-RU" dirty="0" smtClean="0"/>
            <a:t>Обустройство объектов энергетической инфраструктуры</a:t>
          </a:r>
          <a:endParaRPr lang="ru-RU" dirty="0"/>
        </a:p>
      </dgm:t>
    </dgm:pt>
    <dgm:pt modelId="{E5D04D9B-B3A4-45A0-AC4B-1C36EAFB05A8}" type="parTrans" cxnId="{340A4144-6EDA-4ADC-9035-48528E04ACFD}">
      <dgm:prSet/>
      <dgm:spPr/>
      <dgm:t>
        <a:bodyPr/>
        <a:lstStyle/>
        <a:p>
          <a:endParaRPr lang="ru-RU"/>
        </a:p>
      </dgm:t>
    </dgm:pt>
    <dgm:pt modelId="{A6C66F05-3400-41B3-A982-0DFAF48AF2DA}" type="sibTrans" cxnId="{340A4144-6EDA-4ADC-9035-48528E04ACFD}">
      <dgm:prSet/>
      <dgm:spPr/>
      <dgm:t>
        <a:bodyPr/>
        <a:lstStyle/>
        <a:p>
          <a:endParaRPr lang="ru-RU"/>
        </a:p>
      </dgm:t>
    </dgm:pt>
    <dgm:pt modelId="{61D7470D-9C16-48E6-8E44-6EF7B3EEE11F}">
      <dgm:prSet/>
      <dgm:spPr/>
      <dgm:t>
        <a:bodyPr/>
        <a:lstStyle/>
        <a:p>
          <a:r>
            <a:rPr lang="ru-RU" dirty="0" smtClean="0"/>
            <a:t>Разработка и внедрение территориального бренд</a:t>
          </a:r>
          <a:endParaRPr lang="ru-RU" dirty="0"/>
        </a:p>
      </dgm:t>
    </dgm:pt>
    <dgm:pt modelId="{431476D1-30FA-4B09-B2AA-BFBF0B12774D}" type="parTrans" cxnId="{2AFD0AC8-CBCD-4390-9F5D-2CECECE3D850}">
      <dgm:prSet/>
      <dgm:spPr/>
      <dgm:t>
        <a:bodyPr/>
        <a:lstStyle/>
        <a:p>
          <a:endParaRPr lang="ru-RU"/>
        </a:p>
      </dgm:t>
    </dgm:pt>
    <dgm:pt modelId="{15016256-EE22-4035-BB21-A90EAAC11AB8}" type="sibTrans" cxnId="{2AFD0AC8-CBCD-4390-9F5D-2CECECE3D850}">
      <dgm:prSet/>
      <dgm:spPr/>
      <dgm:t>
        <a:bodyPr/>
        <a:lstStyle/>
        <a:p>
          <a:endParaRPr lang="ru-RU"/>
        </a:p>
      </dgm:t>
    </dgm:pt>
    <dgm:pt modelId="{63515455-0D81-4875-9D0B-5267B6B34257}" type="pres">
      <dgm:prSet presAssocID="{CEDAA062-4E14-430B-BFEC-C5F692900AF9}" presName="linearFlow" presStyleCnt="0">
        <dgm:presLayoutVars>
          <dgm:dir/>
          <dgm:resizeHandles val="exact"/>
        </dgm:presLayoutVars>
      </dgm:prSet>
      <dgm:spPr/>
    </dgm:pt>
    <dgm:pt modelId="{0B4F07F4-9AA1-4919-A5E5-8715E8156B25}" type="pres">
      <dgm:prSet presAssocID="{453BF196-EF3B-4AB8-9FD7-31B4DA823772}" presName="composite" presStyleCnt="0"/>
      <dgm:spPr/>
    </dgm:pt>
    <dgm:pt modelId="{48D4F04C-3456-451A-A0C7-C8B91F780AC2}" type="pres">
      <dgm:prSet presAssocID="{453BF196-EF3B-4AB8-9FD7-31B4DA823772}" presName="imgShp" presStyleLbl="fgImgPlace1" presStyleIdx="0" presStyleCnt="9"/>
      <dgm:spPr/>
    </dgm:pt>
    <dgm:pt modelId="{37061AA4-1CD5-4462-A23B-4AA799D498D3}" type="pres">
      <dgm:prSet presAssocID="{453BF196-EF3B-4AB8-9FD7-31B4DA823772}" presName="txShp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52B97-1B71-4D78-92AA-D1A97AC5AE86}" type="pres">
      <dgm:prSet presAssocID="{EA25121B-1CA0-4E3E-8D0C-B0917380B42B}" presName="spacing" presStyleCnt="0"/>
      <dgm:spPr/>
    </dgm:pt>
    <dgm:pt modelId="{9D7B3FA6-3655-4F84-B405-6A068D33D3AD}" type="pres">
      <dgm:prSet presAssocID="{9160DBC4-0F6C-4756-B181-500C6CBA65F1}" presName="composite" presStyleCnt="0"/>
      <dgm:spPr/>
    </dgm:pt>
    <dgm:pt modelId="{3BB56255-089D-4385-910A-BE23289223E9}" type="pres">
      <dgm:prSet presAssocID="{9160DBC4-0F6C-4756-B181-500C6CBA65F1}" presName="imgShp" presStyleLbl="fgImgPlace1" presStyleIdx="1" presStyleCnt="9"/>
      <dgm:spPr/>
    </dgm:pt>
    <dgm:pt modelId="{493D2B26-21C6-46DF-AEF8-5B39BCC44BD1}" type="pres">
      <dgm:prSet presAssocID="{9160DBC4-0F6C-4756-B181-500C6CBA65F1}" presName="txShp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A299A0-BF58-4D77-B178-A5897578AC2E}" type="pres">
      <dgm:prSet presAssocID="{94AEDDBB-486B-4AC8-9529-8F22CD7512F0}" presName="spacing" presStyleCnt="0"/>
      <dgm:spPr/>
    </dgm:pt>
    <dgm:pt modelId="{06DA5095-831C-49D6-A2FE-F96C5FE62078}" type="pres">
      <dgm:prSet presAssocID="{758C948B-6C38-4C10-A3FF-0733E1F7210D}" presName="composite" presStyleCnt="0"/>
      <dgm:spPr/>
    </dgm:pt>
    <dgm:pt modelId="{5295DEAC-991B-4D47-A4D0-DAC541BF0F8C}" type="pres">
      <dgm:prSet presAssocID="{758C948B-6C38-4C10-A3FF-0733E1F7210D}" presName="imgShp" presStyleLbl="fgImgPlace1" presStyleIdx="2" presStyleCnt="9"/>
      <dgm:spPr/>
    </dgm:pt>
    <dgm:pt modelId="{917010C5-1C44-411F-80CC-1AF5A79DB6D0}" type="pres">
      <dgm:prSet presAssocID="{758C948B-6C38-4C10-A3FF-0733E1F7210D}" presName="txShp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F98903-BD01-4E4B-B67E-3B7AF50A7E14}" type="pres">
      <dgm:prSet presAssocID="{440C7EE6-C252-43CA-A03E-50226167290B}" presName="spacing" presStyleCnt="0"/>
      <dgm:spPr/>
    </dgm:pt>
    <dgm:pt modelId="{BE89F1F3-FB3B-45CA-8407-69DABE62470F}" type="pres">
      <dgm:prSet presAssocID="{10FE666B-3E78-4602-AFAA-78DBE8EA701A}" presName="composite" presStyleCnt="0"/>
      <dgm:spPr/>
    </dgm:pt>
    <dgm:pt modelId="{077B1446-3968-4054-B467-B751BE85B8B2}" type="pres">
      <dgm:prSet presAssocID="{10FE666B-3E78-4602-AFAA-78DBE8EA701A}" presName="imgShp" presStyleLbl="fgImgPlace1" presStyleIdx="3" presStyleCnt="9"/>
      <dgm:spPr/>
    </dgm:pt>
    <dgm:pt modelId="{4B25B2AB-D3FF-4CF0-8AAF-5973B0BF6F51}" type="pres">
      <dgm:prSet presAssocID="{10FE666B-3E78-4602-AFAA-78DBE8EA701A}" presName="txShp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9F209A-EAF0-46F5-99BF-31E327AA982B}" type="pres">
      <dgm:prSet presAssocID="{44E684B6-249D-4648-9E3D-869EFDD38434}" presName="spacing" presStyleCnt="0"/>
      <dgm:spPr/>
    </dgm:pt>
    <dgm:pt modelId="{B6FF89FB-141A-4382-A94F-2C6B91C78961}" type="pres">
      <dgm:prSet presAssocID="{52672F01-24F7-4325-ABD8-1D24520A31A6}" presName="composite" presStyleCnt="0"/>
      <dgm:spPr/>
    </dgm:pt>
    <dgm:pt modelId="{636E49EE-94A4-4A17-A9B5-6B6B95A4EF38}" type="pres">
      <dgm:prSet presAssocID="{52672F01-24F7-4325-ABD8-1D24520A31A6}" presName="imgShp" presStyleLbl="fgImgPlace1" presStyleIdx="4" presStyleCnt="9"/>
      <dgm:spPr/>
    </dgm:pt>
    <dgm:pt modelId="{E8FC1E2B-F9F3-4707-BC40-569529B9D8D4}" type="pres">
      <dgm:prSet presAssocID="{52672F01-24F7-4325-ABD8-1D24520A31A6}" presName="txShp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D5FC2-DA08-4DAE-B228-B614FDEC0336}" type="pres">
      <dgm:prSet presAssocID="{FE8EE077-CD2C-403E-9421-0BFBCBBD496A}" presName="spacing" presStyleCnt="0"/>
      <dgm:spPr/>
    </dgm:pt>
    <dgm:pt modelId="{A8B74D46-6DDF-44BC-AF69-DD7A398F69BE}" type="pres">
      <dgm:prSet presAssocID="{076F4DFB-3395-4D19-A7BA-27B33FDCC26A}" presName="composite" presStyleCnt="0"/>
      <dgm:spPr/>
    </dgm:pt>
    <dgm:pt modelId="{3E670D45-10FD-46AD-9985-9AD97BB30753}" type="pres">
      <dgm:prSet presAssocID="{076F4DFB-3395-4D19-A7BA-27B33FDCC26A}" presName="imgShp" presStyleLbl="fgImgPlace1" presStyleIdx="5" presStyleCnt="9"/>
      <dgm:spPr/>
    </dgm:pt>
    <dgm:pt modelId="{01537514-48D3-45DB-A50B-346C13241955}" type="pres">
      <dgm:prSet presAssocID="{076F4DFB-3395-4D19-A7BA-27B33FDCC26A}" presName="txShp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93280D-3AAA-4169-888D-5696623E0D1A}" type="pres">
      <dgm:prSet presAssocID="{D452E95F-FC47-4A92-B6A8-93A6D8304BDD}" presName="spacing" presStyleCnt="0"/>
      <dgm:spPr/>
    </dgm:pt>
    <dgm:pt modelId="{4F526215-9621-484C-A181-C10667AE17C7}" type="pres">
      <dgm:prSet presAssocID="{1A35CF11-ACEA-4AE2-A632-2B96E4085E16}" presName="composite" presStyleCnt="0"/>
      <dgm:spPr/>
    </dgm:pt>
    <dgm:pt modelId="{862C63A4-DE55-4CF0-91DF-AF5055D83A53}" type="pres">
      <dgm:prSet presAssocID="{1A35CF11-ACEA-4AE2-A632-2B96E4085E16}" presName="imgShp" presStyleLbl="fgImgPlace1" presStyleIdx="6" presStyleCnt="9"/>
      <dgm:spPr/>
    </dgm:pt>
    <dgm:pt modelId="{41B98BDA-0ABE-40B0-9CB9-80D5A273DB23}" type="pres">
      <dgm:prSet presAssocID="{1A35CF11-ACEA-4AE2-A632-2B96E4085E16}" presName="txShp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42BC9-32A3-42BF-BB80-FD9817593B5D}" type="pres">
      <dgm:prSet presAssocID="{B4D6D965-58EA-4BF7-B1C6-02602746339F}" presName="spacing" presStyleCnt="0"/>
      <dgm:spPr/>
    </dgm:pt>
    <dgm:pt modelId="{6FE4D1A6-AC73-4428-A7C1-13A94F6A1409}" type="pres">
      <dgm:prSet presAssocID="{0B859FEA-A930-4F2D-911D-A36808FDBA93}" presName="composite" presStyleCnt="0"/>
      <dgm:spPr/>
    </dgm:pt>
    <dgm:pt modelId="{BBA811F1-DFED-40DA-A18E-1BA7234E657B}" type="pres">
      <dgm:prSet presAssocID="{0B859FEA-A930-4F2D-911D-A36808FDBA93}" presName="imgShp" presStyleLbl="fgImgPlace1" presStyleIdx="7" presStyleCnt="9"/>
      <dgm:spPr/>
    </dgm:pt>
    <dgm:pt modelId="{965E8FE4-78BF-41E8-9CDC-157511305188}" type="pres">
      <dgm:prSet presAssocID="{0B859FEA-A930-4F2D-911D-A36808FDBA93}" presName="txShp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9E02D-9BA3-4E05-A3B9-0BFBD0ACABE1}" type="pres">
      <dgm:prSet presAssocID="{A6C66F05-3400-41B3-A982-0DFAF48AF2DA}" presName="spacing" presStyleCnt="0"/>
      <dgm:spPr/>
    </dgm:pt>
    <dgm:pt modelId="{B327B5FE-1816-401B-9096-1F0668A45819}" type="pres">
      <dgm:prSet presAssocID="{61D7470D-9C16-48E6-8E44-6EF7B3EEE11F}" presName="composite" presStyleCnt="0"/>
      <dgm:spPr/>
    </dgm:pt>
    <dgm:pt modelId="{D27EEC09-9922-4ADC-AC9B-4D8B7EF0BB59}" type="pres">
      <dgm:prSet presAssocID="{61D7470D-9C16-48E6-8E44-6EF7B3EEE11F}" presName="imgShp" presStyleLbl="fgImgPlace1" presStyleIdx="8" presStyleCnt="9"/>
      <dgm:spPr/>
    </dgm:pt>
    <dgm:pt modelId="{944AF133-1E64-41B0-9E03-7DAEBA7C2638}" type="pres">
      <dgm:prSet presAssocID="{61D7470D-9C16-48E6-8E44-6EF7B3EEE11F}" presName="txShp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45C3B3-BAC9-4EC8-B22C-DAF44ADA417E}" type="presOf" srcId="{076F4DFB-3395-4D19-A7BA-27B33FDCC26A}" destId="{01537514-48D3-45DB-A50B-346C13241955}" srcOrd="0" destOrd="0" presId="urn:microsoft.com/office/officeart/2005/8/layout/vList3#2"/>
    <dgm:cxn modelId="{20F20D3B-5D73-41B8-B5FD-8032EF68C768}" srcId="{CEDAA062-4E14-430B-BFEC-C5F692900AF9}" destId="{10FE666B-3E78-4602-AFAA-78DBE8EA701A}" srcOrd="3" destOrd="0" parTransId="{98534F3C-D368-4DB2-8567-1A434DA0EE9D}" sibTransId="{44E684B6-249D-4648-9E3D-869EFDD38434}"/>
    <dgm:cxn modelId="{290B9F3B-E384-4509-B0F8-B9E06146E251}" srcId="{CEDAA062-4E14-430B-BFEC-C5F692900AF9}" destId="{52672F01-24F7-4325-ABD8-1D24520A31A6}" srcOrd="4" destOrd="0" parTransId="{6EDF9EC0-299D-4D83-8D01-F711611415DC}" sibTransId="{FE8EE077-CD2C-403E-9421-0BFBCBBD496A}"/>
    <dgm:cxn modelId="{A5DDD0D5-1BEC-426C-B1A4-597B66CA2F74}" type="presOf" srcId="{52672F01-24F7-4325-ABD8-1D24520A31A6}" destId="{E8FC1E2B-F9F3-4707-BC40-569529B9D8D4}" srcOrd="0" destOrd="0" presId="urn:microsoft.com/office/officeart/2005/8/layout/vList3#2"/>
    <dgm:cxn modelId="{340A4144-6EDA-4ADC-9035-48528E04ACFD}" srcId="{CEDAA062-4E14-430B-BFEC-C5F692900AF9}" destId="{0B859FEA-A930-4F2D-911D-A36808FDBA93}" srcOrd="7" destOrd="0" parTransId="{E5D04D9B-B3A4-45A0-AC4B-1C36EAFB05A8}" sibTransId="{A6C66F05-3400-41B3-A982-0DFAF48AF2DA}"/>
    <dgm:cxn modelId="{C92A44DD-4A2A-47F1-A5AD-AC3952944C50}" type="presOf" srcId="{9160DBC4-0F6C-4756-B181-500C6CBA65F1}" destId="{493D2B26-21C6-46DF-AEF8-5B39BCC44BD1}" srcOrd="0" destOrd="0" presId="urn:microsoft.com/office/officeart/2005/8/layout/vList3#2"/>
    <dgm:cxn modelId="{B95EE3C1-117E-448A-86C7-91EF10FBC653}" type="presOf" srcId="{758C948B-6C38-4C10-A3FF-0733E1F7210D}" destId="{917010C5-1C44-411F-80CC-1AF5A79DB6D0}" srcOrd="0" destOrd="0" presId="urn:microsoft.com/office/officeart/2005/8/layout/vList3#2"/>
    <dgm:cxn modelId="{83878009-3552-4DDE-951E-A72CDAC71BD7}" type="presOf" srcId="{61D7470D-9C16-48E6-8E44-6EF7B3EEE11F}" destId="{944AF133-1E64-41B0-9E03-7DAEBA7C2638}" srcOrd="0" destOrd="0" presId="urn:microsoft.com/office/officeart/2005/8/layout/vList3#2"/>
    <dgm:cxn modelId="{58C87365-AD35-4ADF-A6C2-0AC381F0F28F}" type="presOf" srcId="{0B859FEA-A930-4F2D-911D-A36808FDBA93}" destId="{965E8FE4-78BF-41E8-9CDC-157511305188}" srcOrd="0" destOrd="0" presId="urn:microsoft.com/office/officeart/2005/8/layout/vList3#2"/>
    <dgm:cxn modelId="{B58D460E-58FF-463D-86E2-68744769DB48}" srcId="{CEDAA062-4E14-430B-BFEC-C5F692900AF9}" destId="{758C948B-6C38-4C10-A3FF-0733E1F7210D}" srcOrd="2" destOrd="0" parTransId="{0505A04C-6615-4E3C-8C60-B0B5FCD52710}" sibTransId="{440C7EE6-C252-43CA-A03E-50226167290B}"/>
    <dgm:cxn modelId="{70A81595-6988-4665-ADC5-2685DCA8187E}" srcId="{CEDAA062-4E14-430B-BFEC-C5F692900AF9}" destId="{1A35CF11-ACEA-4AE2-A632-2B96E4085E16}" srcOrd="6" destOrd="0" parTransId="{87CC5B70-B9C1-4979-B5AA-8A4DADC0C2A7}" sibTransId="{B4D6D965-58EA-4BF7-B1C6-02602746339F}"/>
    <dgm:cxn modelId="{5F4047DD-528E-4361-A891-217B769940E0}" srcId="{CEDAA062-4E14-430B-BFEC-C5F692900AF9}" destId="{453BF196-EF3B-4AB8-9FD7-31B4DA823772}" srcOrd="0" destOrd="0" parTransId="{126831C3-8A60-4DFB-9369-AA94C3B2E506}" sibTransId="{EA25121B-1CA0-4E3E-8D0C-B0917380B42B}"/>
    <dgm:cxn modelId="{8BB785BB-4D4E-4B0E-9CB4-7A7B1992DDBB}" type="presOf" srcId="{CEDAA062-4E14-430B-BFEC-C5F692900AF9}" destId="{63515455-0D81-4875-9D0B-5267B6B34257}" srcOrd="0" destOrd="0" presId="urn:microsoft.com/office/officeart/2005/8/layout/vList3#2"/>
    <dgm:cxn modelId="{1F0AF1C6-021C-4E97-96E7-6E46BEA33800}" type="presOf" srcId="{453BF196-EF3B-4AB8-9FD7-31B4DA823772}" destId="{37061AA4-1CD5-4462-A23B-4AA799D498D3}" srcOrd="0" destOrd="0" presId="urn:microsoft.com/office/officeart/2005/8/layout/vList3#2"/>
    <dgm:cxn modelId="{AF4CFC32-B2C1-4793-A805-5888E082ADDC}" type="presOf" srcId="{1A35CF11-ACEA-4AE2-A632-2B96E4085E16}" destId="{41B98BDA-0ABE-40B0-9CB9-80D5A273DB23}" srcOrd="0" destOrd="0" presId="urn:microsoft.com/office/officeart/2005/8/layout/vList3#2"/>
    <dgm:cxn modelId="{E04BE155-DFBF-4A8B-AB51-6BF5D07EE1E2}" srcId="{CEDAA062-4E14-430B-BFEC-C5F692900AF9}" destId="{9160DBC4-0F6C-4756-B181-500C6CBA65F1}" srcOrd="1" destOrd="0" parTransId="{DECFCC6D-8256-4629-A49C-D9B2A2E7F9E6}" sibTransId="{94AEDDBB-486B-4AC8-9529-8F22CD7512F0}"/>
    <dgm:cxn modelId="{325734BD-BB75-410E-9D1E-6C167CFA704F}" type="presOf" srcId="{10FE666B-3E78-4602-AFAA-78DBE8EA701A}" destId="{4B25B2AB-D3FF-4CF0-8AAF-5973B0BF6F51}" srcOrd="0" destOrd="0" presId="urn:microsoft.com/office/officeart/2005/8/layout/vList3#2"/>
    <dgm:cxn modelId="{BA779AB8-24CB-4B39-932A-A052AFCD3D7C}" srcId="{CEDAA062-4E14-430B-BFEC-C5F692900AF9}" destId="{076F4DFB-3395-4D19-A7BA-27B33FDCC26A}" srcOrd="5" destOrd="0" parTransId="{C66DD519-7925-4229-8469-A84CCDA4E644}" sibTransId="{D452E95F-FC47-4A92-B6A8-93A6D8304BDD}"/>
    <dgm:cxn modelId="{2AFD0AC8-CBCD-4390-9F5D-2CECECE3D850}" srcId="{CEDAA062-4E14-430B-BFEC-C5F692900AF9}" destId="{61D7470D-9C16-48E6-8E44-6EF7B3EEE11F}" srcOrd="8" destOrd="0" parTransId="{431476D1-30FA-4B09-B2AA-BFBF0B12774D}" sibTransId="{15016256-EE22-4035-BB21-A90EAAC11AB8}"/>
    <dgm:cxn modelId="{96848707-6A3A-4C15-8D95-12DD5F905C51}" type="presParOf" srcId="{63515455-0D81-4875-9D0B-5267B6B34257}" destId="{0B4F07F4-9AA1-4919-A5E5-8715E8156B25}" srcOrd="0" destOrd="0" presId="urn:microsoft.com/office/officeart/2005/8/layout/vList3#2"/>
    <dgm:cxn modelId="{3A5D4538-2D75-4C25-A6A9-31782817BEC0}" type="presParOf" srcId="{0B4F07F4-9AA1-4919-A5E5-8715E8156B25}" destId="{48D4F04C-3456-451A-A0C7-C8B91F780AC2}" srcOrd="0" destOrd="0" presId="urn:microsoft.com/office/officeart/2005/8/layout/vList3#2"/>
    <dgm:cxn modelId="{E5540A14-A192-484E-BEA7-BA490F4845D7}" type="presParOf" srcId="{0B4F07F4-9AA1-4919-A5E5-8715E8156B25}" destId="{37061AA4-1CD5-4462-A23B-4AA799D498D3}" srcOrd="1" destOrd="0" presId="urn:microsoft.com/office/officeart/2005/8/layout/vList3#2"/>
    <dgm:cxn modelId="{71F453E4-60A8-43BF-B7FE-1980D3B55071}" type="presParOf" srcId="{63515455-0D81-4875-9D0B-5267B6B34257}" destId="{57552B97-1B71-4D78-92AA-D1A97AC5AE86}" srcOrd="1" destOrd="0" presId="urn:microsoft.com/office/officeart/2005/8/layout/vList3#2"/>
    <dgm:cxn modelId="{31B94FFD-0B40-4FE1-9C90-9F5AADB33FDA}" type="presParOf" srcId="{63515455-0D81-4875-9D0B-5267B6B34257}" destId="{9D7B3FA6-3655-4F84-B405-6A068D33D3AD}" srcOrd="2" destOrd="0" presId="urn:microsoft.com/office/officeart/2005/8/layout/vList3#2"/>
    <dgm:cxn modelId="{CEF0D219-5A8F-4509-88B1-64E9DD0EA4B1}" type="presParOf" srcId="{9D7B3FA6-3655-4F84-B405-6A068D33D3AD}" destId="{3BB56255-089D-4385-910A-BE23289223E9}" srcOrd="0" destOrd="0" presId="urn:microsoft.com/office/officeart/2005/8/layout/vList3#2"/>
    <dgm:cxn modelId="{121A8C2C-D0CC-41D4-817C-D5948DB35121}" type="presParOf" srcId="{9D7B3FA6-3655-4F84-B405-6A068D33D3AD}" destId="{493D2B26-21C6-46DF-AEF8-5B39BCC44BD1}" srcOrd="1" destOrd="0" presId="urn:microsoft.com/office/officeart/2005/8/layout/vList3#2"/>
    <dgm:cxn modelId="{75F9FEFB-8CAE-4615-8F69-B420B27DE78A}" type="presParOf" srcId="{63515455-0D81-4875-9D0B-5267B6B34257}" destId="{74A299A0-BF58-4D77-B178-A5897578AC2E}" srcOrd="3" destOrd="0" presId="urn:microsoft.com/office/officeart/2005/8/layout/vList3#2"/>
    <dgm:cxn modelId="{435C0D06-0644-451F-971A-951CF9A4E143}" type="presParOf" srcId="{63515455-0D81-4875-9D0B-5267B6B34257}" destId="{06DA5095-831C-49D6-A2FE-F96C5FE62078}" srcOrd="4" destOrd="0" presId="urn:microsoft.com/office/officeart/2005/8/layout/vList3#2"/>
    <dgm:cxn modelId="{9E3FCE12-490B-42E1-AD18-FCE9A36524E0}" type="presParOf" srcId="{06DA5095-831C-49D6-A2FE-F96C5FE62078}" destId="{5295DEAC-991B-4D47-A4D0-DAC541BF0F8C}" srcOrd="0" destOrd="0" presId="urn:microsoft.com/office/officeart/2005/8/layout/vList3#2"/>
    <dgm:cxn modelId="{6EF841AA-8519-404B-9FB3-5D74DF26A11A}" type="presParOf" srcId="{06DA5095-831C-49D6-A2FE-F96C5FE62078}" destId="{917010C5-1C44-411F-80CC-1AF5A79DB6D0}" srcOrd="1" destOrd="0" presId="urn:microsoft.com/office/officeart/2005/8/layout/vList3#2"/>
    <dgm:cxn modelId="{21425F9C-252A-4A2D-9D09-714479DDFD82}" type="presParOf" srcId="{63515455-0D81-4875-9D0B-5267B6B34257}" destId="{3EF98903-BD01-4E4B-B67E-3B7AF50A7E14}" srcOrd="5" destOrd="0" presId="urn:microsoft.com/office/officeart/2005/8/layout/vList3#2"/>
    <dgm:cxn modelId="{EB004291-810C-48D4-93D4-16ABBBD19C7B}" type="presParOf" srcId="{63515455-0D81-4875-9D0B-5267B6B34257}" destId="{BE89F1F3-FB3B-45CA-8407-69DABE62470F}" srcOrd="6" destOrd="0" presId="urn:microsoft.com/office/officeart/2005/8/layout/vList3#2"/>
    <dgm:cxn modelId="{2C3A1579-0CDB-4744-8839-92C3F962B317}" type="presParOf" srcId="{BE89F1F3-FB3B-45CA-8407-69DABE62470F}" destId="{077B1446-3968-4054-B467-B751BE85B8B2}" srcOrd="0" destOrd="0" presId="urn:microsoft.com/office/officeart/2005/8/layout/vList3#2"/>
    <dgm:cxn modelId="{92F76CE5-9CD3-4C90-B5AF-134F1C0358BB}" type="presParOf" srcId="{BE89F1F3-FB3B-45CA-8407-69DABE62470F}" destId="{4B25B2AB-D3FF-4CF0-8AAF-5973B0BF6F51}" srcOrd="1" destOrd="0" presId="urn:microsoft.com/office/officeart/2005/8/layout/vList3#2"/>
    <dgm:cxn modelId="{ADCAE3C1-8EE8-477F-B3EA-4412E9BC36A1}" type="presParOf" srcId="{63515455-0D81-4875-9D0B-5267B6B34257}" destId="{AE9F209A-EAF0-46F5-99BF-31E327AA982B}" srcOrd="7" destOrd="0" presId="urn:microsoft.com/office/officeart/2005/8/layout/vList3#2"/>
    <dgm:cxn modelId="{9781FD8C-DF67-4FB5-9AF1-83F93230E460}" type="presParOf" srcId="{63515455-0D81-4875-9D0B-5267B6B34257}" destId="{B6FF89FB-141A-4382-A94F-2C6B91C78961}" srcOrd="8" destOrd="0" presId="urn:microsoft.com/office/officeart/2005/8/layout/vList3#2"/>
    <dgm:cxn modelId="{875E7F91-B2E0-49D2-8F8F-86A7A4C2EF7E}" type="presParOf" srcId="{B6FF89FB-141A-4382-A94F-2C6B91C78961}" destId="{636E49EE-94A4-4A17-A9B5-6B6B95A4EF38}" srcOrd="0" destOrd="0" presId="urn:microsoft.com/office/officeart/2005/8/layout/vList3#2"/>
    <dgm:cxn modelId="{435871FA-316B-4222-BC0A-0E4C187F86D6}" type="presParOf" srcId="{B6FF89FB-141A-4382-A94F-2C6B91C78961}" destId="{E8FC1E2B-F9F3-4707-BC40-569529B9D8D4}" srcOrd="1" destOrd="0" presId="urn:microsoft.com/office/officeart/2005/8/layout/vList3#2"/>
    <dgm:cxn modelId="{3CF9CF6E-EC3B-4841-A829-FF69B7DAE14A}" type="presParOf" srcId="{63515455-0D81-4875-9D0B-5267B6B34257}" destId="{FBCD5FC2-DA08-4DAE-B228-B614FDEC0336}" srcOrd="9" destOrd="0" presId="urn:microsoft.com/office/officeart/2005/8/layout/vList3#2"/>
    <dgm:cxn modelId="{600BA86C-0CB2-4D6C-9A5C-49757A221A2B}" type="presParOf" srcId="{63515455-0D81-4875-9D0B-5267B6B34257}" destId="{A8B74D46-6DDF-44BC-AF69-DD7A398F69BE}" srcOrd="10" destOrd="0" presId="urn:microsoft.com/office/officeart/2005/8/layout/vList3#2"/>
    <dgm:cxn modelId="{B7141146-A841-4E62-8390-0AB447532BF3}" type="presParOf" srcId="{A8B74D46-6DDF-44BC-AF69-DD7A398F69BE}" destId="{3E670D45-10FD-46AD-9985-9AD97BB30753}" srcOrd="0" destOrd="0" presId="urn:microsoft.com/office/officeart/2005/8/layout/vList3#2"/>
    <dgm:cxn modelId="{5FDFF35A-0A57-4867-8BEB-BBD80487500E}" type="presParOf" srcId="{A8B74D46-6DDF-44BC-AF69-DD7A398F69BE}" destId="{01537514-48D3-45DB-A50B-346C13241955}" srcOrd="1" destOrd="0" presId="urn:microsoft.com/office/officeart/2005/8/layout/vList3#2"/>
    <dgm:cxn modelId="{11078EF9-F301-4C47-A9A3-7531D7BA7230}" type="presParOf" srcId="{63515455-0D81-4875-9D0B-5267B6B34257}" destId="{2693280D-3AAA-4169-888D-5696623E0D1A}" srcOrd="11" destOrd="0" presId="urn:microsoft.com/office/officeart/2005/8/layout/vList3#2"/>
    <dgm:cxn modelId="{13E4A594-D6BC-4FBD-BC57-FCC4492270E4}" type="presParOf" srcId="{63515455-0D81-4875-9D0B-5267B6B34257}" destId="{4F526215-9621-484C-A181-C10667AE17C7}" srcOrd="12" destOrd="0" presId="urn:microsoft.com/office/officeart/2005/8/layout/vList3#2"/>
    <dgm:cxn modelId="{D992F4C3-4DD9-4DB3-89B6-10DF22ABAB05}" type="presParOf" srcId="{4F526215-9621-484C-A181-C10667AE17C7}" destId="{862C63A4-DE55-4CF0-91DF-AF5055D83A53}" srcOrd="0" destOrd="0" presId="urn:microsoft.com/office/officeart/2005/8/layout/vList3#2"/>
    <dgm:cxn modelId="{71FAC3FD-3DE0-4B10-8B0A-625E954DEEE2}" type="presParOf" srcId="{4F526215-9621-484C-A181-C10667AE17C7}" destId="{41B98BDA-0ABE-40B0-9CB9-80D5A273DB23}" srcOrd="1" destOrd="0" presId="urn:microsoft.com/office/officeart/2005/8/layout/vList3#2"/>
    <dgm:cxn modelId="{367FC498-D893-400A-B772-8A3206A98B2C}" type="presParOf" srcId="{63515455-0D81-4875-9D0B-5267B6B34257}" destId="{B9C42BC9-32A3-42BF-BB80-FD9817593B5D}" srcOrd="13" destOrd="0" presId="urn:microsoft.com/office/officeart/2005/8/layout/vList3#2"/>
    <dgm:cxn modelId="{BE8A83D3-A9EB-4A4D-8F15-A0C543C1E811}" type="presParOf" srcId="{63515455-0D81-4875-9D0B-5267B6B34257}" destId="{6FE4D1A6-AC73-4428-A7C1-13A94F6A1409}" srcOrd="14" destOrd="0" presId="urn:microsoft.com/office/officeart/2005/8/layout/vList3#2"/>
    <dgm:cxn modelId="{85002C3D-D03F-4A4B-AAAE-77748266993E}" type="presParOf" srcId="{6FE4D1A6-AC73-4428-A7C1-13A94F6A1409}" destId="{BBA811F1-DFED-40DA-A18E-1BA7234E657B}" srcOrd="0" destOrd="0" presId="urn:microsoft.com/office/officeart/2005/8/layout/vList3#2"/>
    <dgm:cxn modelId="{2B93AE4C-BFD0-4865-B7CE-65A87B3C44B9}" type="presParOf" srcId="{6FE4D1A6-AC73-4428-A7C1-13A94F6A1409}" destId="{965E8FE4-78BF-41E8-9CDC-157511305188}" srcOrd="1" destOrd="0" presId="urn:microsoft.com/office/officeart/2005/8/layout/vList3#2"/>
    <dgm:cxn modelId="{211BF443-A1A0-40D2-9E6F-012ECBF8B0F8}" type="presParOf" srcId="{63515455-0D81-4875-9D0B-5267B6B34257}" destId="{2039E02D-9BA3-4E05-A3B9-0BFBD0ACABE1}" srcOrd="15" destOrd="0" presId="urn:microsoft.com/office/officeart/2005/8/layout/vList3#2"/>
    <dgm:cxn modelId="{8D2AFC72-E304-4798-8772-D1B3B8C38BE7}" type="presParOf" srcId="{63515455-0D81-4875-9D0B-5267B6B34257}" destId="{B327B5FE-1816-401B-9096-1F0668A45819}" srcOrd="16" destOrd="0" presId="urn:microsoft.com/office/officeart/2005/8/layout/vList3#2"/>
    <dgm:cxn modelId="{87DD90A4-2D16-4EB7-9175-72A72231CEBC}" type="presParOf" srcId="{B327B5FE-1816-401B-9096-1F0668A45819}" destId="{D27EEC09-9922-4ADC-AC9B-4D8B7EF0BB59}" srcOrd="0" destOrd="0" presId="urn:microsoft.com/office/officeart/2005/8/layout/vList3#2"/>
    <dgm:cxn modelId="{E5718417-AA95-4FE9-A79F-FBBFB0663422}" type="presParOf" srcId="{B327B5FE-1816-401B-9096-1F0668A45819}" destId="{944AF133-1E64-41B0-9E03-7DAEBA7C2638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900" spc="-1" strike="noStrike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3D33D00C-AA0F-40CD-B1F0-CB81DFF7EACA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830B748-44F0-4F0C-815F-F752757C006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3A97BD3-251D-43A6-ADBC-3587AAF0000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332A617-CF10-4A30-B7D8-AC1C8606F04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DFFEB13-07BB-46D3-9C23-36A90C4F0C1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58E15AD-8862-4F02-969A-39620FD935B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0CF1964-4FB8-4756-80E5-D5A079D0A33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7F446BC-3F05-4993-A8EF-2F6123C7E2A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57DDF1D-9391-47D1-B7B8-A75D02FDE6C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C3E84F1-018A-4689-BAA9-D9AF9BFAF9C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354B4A3-4F47-4864-AED9-F51E78CF604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3629E5F-B40D-4017-968A-943A2B81B52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FA635AC-6EE9-4470-80B2-2CB31881136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B53A21B-109A-4F85-B221-841CB5848C6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9B91A6A-52D9-4CE1-8059-5344F5B6271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F75B0A0-6F89-44DD-8522-4DA2239884C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D15DE87-77A5-48D0-A3EE-97C0D313A33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0C61E42-30E9-4066-BE75-FE78D5B0955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BBB53E7-0795-407E-8641-21D3AA6C00D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2E11BEF-FCDB-4735-9792-8EEFA7BB3FA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3D08AFB-6061-49F0-80FB-A2C04D30F4A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89F4BC8-2648-461A-B66D-43DA06594CD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86517E2-2F4B-4002-9AFD-3C65F530E0D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DE9239D-4B41-455F-A049-E5567E91193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7FBB99B-4EA7-409C-A632-2309DD40F88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C58DC1C-C7CD-4074-8044-FB5100219D1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en-US" sz="13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3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13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0CE4EAC-8B5E-4F7C-B522-04E2019711ED}" type="slidenum">
              <a:rPr b="0" lang="en-US" sz="13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3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9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5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en-US" sz="25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58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9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5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5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9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9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en-US" sz="13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3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13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5BFC9FF-5733-4DC0-90CA-F6DCF01A5DD8}" type="slidenum">
              <a:rPr b="0" lang="en-US" sz="13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3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gif"/><Relationship Id="rId7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jpe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jpe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image" Target="../media/image60.png"/><Relationship Id="rId1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openxmlformats.org/officeDocument/2006/relationships/diagramData" Target="../diagrams/data2.xml"/><Relationship Id="rId7" Type="http://schemas.openxmlformats.org/officeDocument/2006/relationships/diagramLayout" Target="../diagrams/layout2.xml"/><Relationship Id="rId8" Type="http://schemas.openxmlformats.org/officeDocument/2006/relationships/diagramQuickStyle" Target="../diagrams/quickStyle2.xml"/><Relationship Id="rId9" Type="http://schemas.openxmlformats.org/officeDocument/2006/relationships/diagramColors" Target="../diagrams/colors2.xml"/><Relationship Id="rId10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gif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gif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png"/><Relationship Id="rId16" Type="http://schemas.openxmlformats.org/officeDocument/2006/relationships/image" Target="../media/image40.png"/><Relationship Id="rId17" Type="http://schemas.openxmlformats.org/officeDocument/2006/relationships/image" Target="../media/image41.png"/><Relationship Id="rId18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2"/>
          <p:cNvSpPr/>
          <p:nvPr/>
        </p:nvSpPr>
        <p:spPr>
          <a:xfrm>
            <a:off x="586440" y="2207880"/>
            <a:ext cx="12443400" cy="510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6700" spc="-1" strike="noStrike">
                <a:solidFill>
                  <a:srgbClr val="292929"/>
                </a:solidFill>
                <a:latin typeface="Segoe UI"/>
                <a:ea typeface="Segoe UI"/>
              </a:rPr>
              <a:t>Стратегия </a:t>
            </a:r>
            <a:endParaRPr b="0" lang="ru-RU" sz="67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6700" spc="-1" strike="noStrike">
                <a:solidFill>
                  <a:srgbClr val="292929"/>
                </a:solidFill>
                <a:latin typeface="Segoe UI"/>
                <a:ea typeface="Segoe UI"/>
              </a:rPr>
              <a:t>социально-экономического </a:t>
            </a:r>
            <a:endParaRPr b="0" lang="ru-RU" sz="67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6700" spc="-1" strike="noStrike">
                <a:solidFill>
                  <a:srgbClr val="292929"/>
                </a:solidFill>
                <a:latin typeface="Segoe UI"/>
                <a:ea typeface="Segoe UI"/>
              </a:rPr>
              <a:t>развития МО ГО «Сыктывкар» </a:t>
            </a:r>
            <a:endParaRPr b="0" lang="ru-RU" sz="67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6700" spc="-1" strike="noStrike">
                <a:solidFill>
                  <a:srgbClr val="292929"/>
                </a:solidFill>
                <a:latin typeface="Segoe UI"/>
                <a:ea typeface="Segoe UI"/>
              </a:rPr>
              <a:t>до 2035 года (актуализированная)</a:t>
            </a:r>
            <a:endParaRPr b="0" lang="ru-RU" sz="6700" spc="-1" strike="noStrike">
              <a:latin typeface="Arial"/>
            </a:endParaRPr>
          </a:p>
        </p:txBody>
      </p:sp>
      <p:grpSp>
        <p:nvGrpSpPr>
          <p:cNvPr id="89" name="Group 3"/>
          <p:cNvGrpSpPr/>
          <p:nvPr/>
        </p:nvGrpSpPr>
        <p:grpSpPr>
          <a:xfrm>
            <a:off x="9865080" y="6609240"/>
            <a:ext cx="4221000" cy="3655800"/>
            <a:chOff x="9865080" y="6609240"/>
            <a:chExt cx="4221000" cy="3655800"/>
          </a:xfrm>
        </p:grpSpPr>
        <p:sp>
          <p:nvSpPr>
            <p:cNvPr id="90" name="Freeform 4"/>
            <p:cNvSpPr/>
            <p:nvPr/>
          </p:nvSpPr>
          <p:spPr>
            <a:xfrm>
              <a:off x="9865080" y="6609240"/>
              <a:ext cx="4221000" cy="3655800"/>
            </a:xfrm>
            <a:custGeom>
              <a:avLst/>
              <a:gdLst/>
              <a:ah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91" name="Group 5"/>
          <p:cNvGrpSpPr/>
          <p:nvPr/>
        </p:nvGrpSpPr>
        <p:grpSpPr>
          <a:xfrm>
            <a:off x="12218400" y="2254320"/>
            <a:ext cx="4221000" cy="3655800"/>
            <a:chOff x="12218400" y="2254320"/>
            <a:chExt cx="4221000" cy="3655800"/>
          </a:xfrm>
        </p:grpSpPr>
        <p:sp>
          <p:nvSpPr>
            <p:cNvPr id="92" name="Freeform 6"/>
            <p:cNvSpPr/>
            <p:nvPr/>
          </p:nvSpPr>
          <p:spPr>
            <a:xfrm>
              <a:off x="12218400" y="2254320"/>
              <a:ext cx="4221000" cy="3655800"/>
            </a:xfrm>
            <a:custGeom>
              <a:avLst/>
              <a:gdLst/>
              <a:ah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93" name="Group 7"/>
          <p:cNvGrpSpPr/>
          <p:nvPr/>
        </p:nvGrpSpPr>
        <p:grpSpPr>
          <a:xfrm>
            <a:off x="14868360" y="-1965600"/>
            <a:ext cx="4221000" cy="3655800"/>
            <a:chOff x="14868360" y="-1965600"/>
            <a:chExt cx="4221000" cy="3655800"/>
          </a:xfrm>
        </p:grpSpPr>
        <p:sp>
          <p:nvSpPr>
            <p:cNvPr id="94" name="Freeform 8"/>
            <p:cNvSpPr/>
            <p:nvPr/>
          </p:nvSpPr>
          <p:spPr>
            <a:xfrm>
              <a:off x="14868360" y="-1965600"/>
              <a:ext cx="4221000" cy="3655800"/>
            </a:xfrm>
            <a:custGeom>
              <a:avLst/>
              <a:gdLst/>
              <a:ah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95" name="Group 9"/>
          <p:cNvGrpSpPr/>
          <p:nvPr/>
        </p:nvGrpSpPr>
        <p:grpSpPr>
          <a:xfrm>
            <a:off x="12178080" y="6266520"/>
            <a:ext cx="4272120" cy="3699360"/>
            <a:chOff x="12178080" y="6266520"/>
            <a:chExt cx="4272120" cy="3699360"/>
          </a:xfrm>
        </p:grpSpPr>
        <p:sp>
          <p:nvSpPr>
            <p:cNvPr id="96" name="Freeform 10"/>
            <p:cNvSpPr/>
            <p:nvPr/>
          </p:nvSpPr>
          <p:spPr>
            <a:xfrm>
              <a:off x="12178080" y="6266520"/>
              <a:ext cx="4272120" cy="3699360"/>
            </a:xfrm>
            <a:custGeom>
              <a:avLst/>
              <a:gdLst/>
              <a:ah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97" name="Group 11"/>
          <p:cNvGrpSpPr/>
          <p:nvPr/>
        </p:nvGrpSpPr>
        <p:grpSpPr>
          <a:xfrm>
            <a:off x="14591520" y="2012760"/>
            <a:ext cx="4272120" cy="3699360"/>
            <a:chOff x="14591520" y="2012760"/>
            <a:chExt cx="4272120" cy="3699360"/>
          </a:xfrm>
        </p:grpSpPr>
        <p:sp>
          <p:nvSpPr>
            <p:cNvPr id="98" name="Freeform 12"/>
            <p:cNvSpPr/>
            <p:nvPr/>
          </p:nvSpPr>
          <p:spPr>
            <a:xfrm>
              <a:off x="14591520" y="2012760"/>
              <a:ext cx="4272120" cy="3699360"/>
            </a:xfrm>
            <a:custGeom>
              <a:avLst/>
              <a:gdLst/>
              <a:ah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0">
              <a:blip r:embed="rId5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99" name="Рисунок 13" descr=""/>
          <p:cNvPicPr/>
          <p:nvPr/>
        </p:nvPicPr>
        <p:blipFill>
          <a:blip r:embed="rId6"/>
          <a:stretch/>
        </p:blipFill>
        <p:spPr>
          <a:xfrm>
            <a:off x="304920" y="244800"/>
            <a:ext cx="1277640" cy="1703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roup 8"/>
          <p:cNvGrpSpPr/>
          <p:nvPr/>
        </p:nvGrpSpPr>
        <p:grpSpPr>
          <a:xfrm>
            <a:off x="360" y="4670280"/>
            <a:ext cx="9905760" cy="5616360"/>
            <a:chOff x="360" y="4670280"/>
            <a:chExt cx="9905760" cy="5616360"/>
          </a:xfrm>
        </p:grpSpPr>
        <p:sp>
          <p:nvSpPr>
            <p:cNvPr id="230" name="Freeform 9"/>
            <p:cNvSpPr/>
            <p:nvPr/>
          </p:nvSpPr>
          <p:spPr>
            <a:xfrm rot="5400000">
              <a:off x="2144880" y="2525400"/>
              <a:ext cx="5616360" cy="9905760"/>
            </a:xfrm>
            <a:custGeom>
              <a:avLst/>
              <a:gdLst/>
              <a:ahLst/>
              <a:rect l="l" t="t" r="r" b="b"/>
              <a:pathLst>
                <a:path w="4626737" h="6922770">
                  <a:moveTo>
                    <a:pt x="0" y="0"/>
                  </a:moveTo>
                  <a:lnTo>
                    <a:pt x="0" y="6922770"/>
                  </a:lnTo>
                  <a:lnTo>
                    <a:pt x="4626737" y="6922770"/>
                  </a:lnTo>
                  <a:lnTo>
                    <a:pt x="4626737" y="0"/>
                  </a:lnTo>
                  <a:close/>
                </a:path>
              </a:pathLst>
            </a:cu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31" name="Group 11"/>
          <p:cNvGrpSpPr/>
          <p:nvPr/>
        </p:nvGrpSpPr>
        <p:grpSpPr>
          <a:xfrm>
            <a:off x="9906120" y="0"/>
            <a:ext cx="8381520" cy="7124400"/>
            <a:chOff x="9906120" y="0"/>
            <a:chExt cx="8381520" cy="7124400"/>
          </a:xfrm>
        </p:grpSpPr>
        <p:sp>
          <p:nvSpPr>
            <p:cNvPr id="232" name="Freeform 12"/>
            <p:cNvSpPr/>
            <p:nvPr/>
          </p:nvSpPr>
          <p:spPr>
            <a:xfrm>
              <a:off x="9906120" y="0"/>
              <a:ext cx="8381520" cy="7124400"/>
            </a:xfrm>
            <a:custGeom>
              <a:avLst/>
              <a:gdLst/>
              <a:ahLst/>
              <a:rect l="l" t="t" r="r" b="b"/>
              <a:pathLst>
                <a:path w="6912864" h="5281168">
                  <a:moveTo>
                    <a:pt x="0" y="0"/>
                  </a:moveTo>
                  <a:lnTo>
                    <a:pt x="0" y="5281168"/>
                  </a:lnTo>
                  <a:lnTo>
                    <a:pt x="6912864" y="5281168"/>
                  </a:lnTo>
                  <a:lnTo>
                    <a:pt x="6912864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33" name="TextBox 14"/>
          <p:cNvSpPr/>
          <p:nvPr/>
        </p:nvSpPr>
        <p:spPr>
          <a:xfrm>
            <a:off x="898560" y="9727200"/>
            <a:ext cx="611280" cy="92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2438"/>
              </a:lnSpc>
              <a:buNone/>
            </a:pPr>
            <a:r>
              <a:rPr b="0" lang="en-US" sz="1600" spc="-63" strike="noStrike">
                <a:solidFill>
                  <a:srgbClr val="ffffff"/>
                </a:solidFill>
                <a:latin typeface="Open Sans Condensed"/>
              </a:rPr>
              <a:t>О регионе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34" name="TextBox 16"/>
          <p:cNvSpPr/>
          <p:nvPr/>
        </p:nvSpPr>
        <p:spPr>
          <a:xfrm>
            <a:off x="10363320" y="7886880"/>
            <a:ext cx="8152920" cy="67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323"/>
              </a:lnSpc>
              <a:buNone/>
            </a:pPr>
            <a:r>
              <a:rPr b="0" lang="en-US" sz="5400" spc="-177" strike="noStrike">
                <a:solidFill>
                  <a:srgbClr val="151616"/>
                </a:solidFill>
                <a:latin typeface="Arial"/>
              </a:rPr>
              <a:t>Приоритет 2. Экономика</a:t>
            </a:r>
            <a:endParaRPr b="0" lang="ru-RU" sz="5400" spc="-1" strike="noStrike">
              <a:latin typeface="Arial"/>
            </a:endParaRPr>
          </a:p>
        </p:txBody>
      </p:sp>
      <p:sp>
        <p:nvSpPr>
          <p:cNvPr id="235" name="TextBox 17"/>
          <p:cNvSpPr/>
          <p:nvPr/>
        </p:nvSpPr>
        <p:spPr>
          <a:xfrm>
            <a:off x="457200" y="495360"/>
            <a:ext cx="8914320" cy="379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806040" indent="-402840">
              <a:lnSpc>
                <a:spcPts val="3733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3600" spc="-137" strike="noStrike">
                <a:solidFill>
                  <a:srgbClr val="000000"/>
                </a:solidFill>
                <a:latin typeface="Arial"/>
              </a:rPr>
              <a:t>Благоприятный климат для предпринимателей.</a:t>
            </a:r>
            <a:endParaRPr b="0" lang="ru-RU" sz="3600" spc="-1" strike="noStrike">
              <a:latin typeface="Arial"/>
            </a:endParaRPr>
          </a:p>
          <a:p>
            <a:pPr lvl="1" marL="806040" indent="-402840">
              <a:lnSpc>
                <a:spcPts val="3733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3600" spc="-137" strike="noStrike">
                <a:solidFill>
                  <a:srgbClr val="000000"/>
                </a:solidFill>
                <a:latin typeface="Arial"/>
              </a:rPr>
              <a:t>Модернизация экономики.</a:t>
            </a:r>
            <a:endParaRPr b="0" lang="ru-RU" sz="3600" spc="-1" strike="noStrike">
              <a:latin typeface="Arial"/>
            </a:endParaRPr>
          </a:p>
          <a:p>
            <a:pPr lvl="1" marL="806040" indent="-402840">
              <a:lnSpc>
                <a:spcPts val="3733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3600" spc="-137" strike="noStrike">
                <a:solidFill>
                  <a:srgbClr val="000000"/>
                </a:solidFill>
                <a:latin typeface="Arial"/>
              </a:rPr>
              <a:t>Повышение значимости инноваций.</a:t>
            </a:r>
            <a:endParaRPr b="0" lang="ru-RU" sz="3600" spc="-1" strike="noStrike">
              <a:latin typeface="Arial"/>
            </a:endParaRPr>
          </a:p>
          <a:p>
            <a:pPr lvl="1" marL="806040" indent="-402840">
              <a:lnSpc>
                <a:spcPts val="3733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3600" spc="-137" strike="noStrike">
                <a:solidFill>
                  <a:srgbClr val="000000"/>
                </a:solidFill>
                <a:latin typeface="Arial"/>
              </a:rPr>
              <a:t>Развитие торговли.</a:t>
            </a:r>
            <a:endParaRPr b="0" lang="ru-RU" sz="3600" spc="-1" strike="noStrike">
              <a:latin typeface="Arial"/>
            </a:endParaRPr>
          </a:p>
          <a:p>
            <a:pPr lvl="1" marL="806040" indent="-402840">
              <a:lnSpc>
                <a:spcPts val="3733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3600" spc="-137" strike="noStrike">
                <a:solidFill>
                  <a:srgbClr val="000000"/>
                </a:solidFill>
                <a:latin typeface="Arial"/>
              </a:rPr>
              <a:t>Поддержка МСП.</a:t>
            </a:r>
            <a:endParaRPr b="0" lang="ru-RU" sz="3600" spc="-1" strike="noStrike">
              <a:latin typeface="Arial"/>
            </a:endParaRPr>
          </a:p>
          <a:p>
            <a:pPr lvl="1" marL="806040" indent="-402840">
              <a:lnSpc>
                <a:spcPts val="3733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3600" spc="-137" strike="noStrike">
                <a:solidFill>
                  <a:srgbClr val="000000"/>
                </a:solidFill>
                <a:latin typeface="Arial"/>
              </a:rPr>
              <a:t>Развитие промышленного потенциала.</a:t>
            </a:r>
            <a:endParaRPr b="0" lang="ru-RU" sz="3600" spc="-1" strike="noStrike">
              <a:latin typeface="Arial"/>
            </a:endParaRPr>
          </a:p>
          <a:p>
            <a:pPr lvl="1" marL="806040" indent="-402840">
              <a:lnSpc>
                <a:spcPts val="3733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3600" spc="-137" strike="noStrike">
                <a:solidFill>
                  <a:srgbClr val="000000"/>
                </a:solidFill>
                <a:latin typeface="Arial"/>
              </a:rPr>
              <a:t>Баланс на рынке труда.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5" descr=""/>
          <p:cNvPicPr/>
          <p:nvPr/>
        </p:nvPicPr>
        <p:blipFill>
          <a:blip r:embed="rId1"/>
          <a:srcRect l="0" t="14670" r="34643" b="12233"/>
          <a:stretch/>
        </p:blipFill>
        <p:spPr>
          <a:xfrm>
            <a:off x="9869760" y="720"/>
            <a:ext cx="8417880" cy="5915520"/>
          </a:xfrm>
          <a:prstGeom prst="rect">
            <a:avLst/>
          </a:prstGeom>
          <a:ln w="0">
            <a:noFill/>
          </a:ln>
        </p:spPr>
      </p:pic>
      <p:sp>
        <p:nvSpPr>
          <p:cNvPr id="237" name="TextBox 6"/>
          <p:cNvSpPr/>
          <p:nvPr/>
        </p:nvSpPr>
        <p:spPr>
          <a:xfrm>
            <a:off x="217800" y="647640"/>
            <a:ext cx="9433440" cy="410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940320" indent="-470160">
              <a:lnSpc>
                <a:spcPts val="4615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3809" spc="-165" strike="noStrike">
                <a:solidFill>
                  <a:srgbClr val="000000"/>
                </a:solidFill>
                <a:latin typeface="Arial"/>
              </a:rPr>
              <a:t>И</a:t>
            </a:r>
            <a:r>
              <a:rPr b="0" lang="en-US" sz="3809" spc="-165" strike="noStrike">
                <a:solidFill>
                  <a:srgbClr val="000000"/>
                </a:solidFill>
                <a:latin typeface="Arial"/>
              </a:rPr>
              <a:t>спользовани</a:t>
            </a:r>
            <a:r>
              <a:rPr b="0" lang="ru-RU" sz="3809" spc="-165" strike="noStrike">
                <a:solidFill>
                  <a:srgbClr val="000000"/>
                </a:solidFill>
                <a:latin typeface="Arial"/>
              </a:rPr>
              <a:t>е </a:t>
            </a:r>
            <a:r>
              <a:rPr b="0" lang="en-US" sz="3809" spc="-165" strike="noStrike">
                <a:solidFill>
                  <a:srgbClr val="000000"/>
                </a:solidFill>
                <a:latin typeface="Arial"/>
              </a:rPr>
              <a:t>пространственного потенциала</a:t>
            </a:r>
            <a:r>
              <a:rPr b="0" lang="ru-RU" sz="3809" spc="-165" strike="noStrike">
                <a:solidFill>
                  <a:srgbClr val="000000"/>
                </a:solidFill>
                <a:latin typeface="Arial"/>
              </a:rPr>
              <a:t>.</a:t>
            </a:r>
            <a:r>
              <a:rPr b="0" lang="en-US" sz="3809" spc="-165" strike="noStrike">
                <a:solidFill>
                  <a:srgbClr val="000000"/>
                </a:solidFill>
                <a:latin typeface="Arial"/>
              </a:rPr>
              <a:t> </a:t>
            </a:r>
            <a:endParaRPr b="0" lang="ru-RU" sz="3809" spc="-1" strike="noStrike">
              <a:latin typeface="Arial"/>
            </a:endParaRPr>
          </a:p>
          <a:p>
            <a:pPr lvl="1" marL="940320" indent="-470160">
              <a:lnSpc>
                <a:spcPts val="4615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809" spc="-165" strike="noStrike">
                <a:solidFill>
                  <a:srgbClr val="000000"/>
                </a:solidFill>
                <a:latin typeface="Arial"/>
              </a:rPr>
              <a:t>Модернизация инфраструктур</a:t>
            </a:r>
            <a:r>
              <a:rPr b="0" lang="ru-RU" sz="3809" spc="-165" strike="noStrike">
                <a:solidFill>
                  <a:srgbClr val="000000"/>
                </a:solidFill>
                <a:latin typeface="Arial"/>
              </a:rPr>
              <a:t>.</a:t>
            </a:r>
            <a:endParaRPr b="0" lang="ru-RU" sz="3809" spc="-1" strike="noStrike">
              <a:latin typeface="Arial"/>
            </a:endParaRPr>
          </a:p>
          <a:p>
            <a:pPr lvl="1" marL="940320" indent="-470160">
              <a:lnSpc>
                <a:spcPts val="4615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809" spc="-165" strike="noStrike">
                <a:solidFill>
                  <a:srgbClr val="000000"/>
                </a:solidFill>
                <a:latin typeface="Arial"/>
              </a:rPr>
              <a:t>Формирование комфортной городской среды</a:t>
            </a:r>
            <a:r>
              <a:rPr b="0" lang="ru-RU" sz="3809" spc="-165" strike="noStrike">
                <a:solidFill>
                  <a:srgbClr val="000000"/>
                </a:solidFill>
                <a:latin typeface="Arial"/>
              </a:rPr>
              <a:t>.</a:t>
            </a:r>
            <a:endParaRPr b="0" lang="ru-RU" sz="3809" spc="-1" strike="noStrike">
              <a:latin typeface="Arial"/>
            </a:endParaRPr>
          </a:p>
          <a:p>
            <a:pPr lvl="1" marL="940320" indent="-470160">
              <a:lnSpc>
                <a:spcPts val="4615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809" spc="-165" strike="noStrike">
                <a:solidFill>
                  <a:srgbClr val="000000"/>
                </a:solidFill>
                <a:latin typeface="Arial"/>
              </a:rPr>
              <a:t>Улучшение эколог</a:t>
            </a:r>
            <a:r>
              <a:rPr b="0" lang="ru-RU" sz="3809" spc="-165" strike="noStrike">
                <a:solidFill>
                  <a:srgbClr val="000000"/>
                </a:solidFill>
                <a:latin typeface="Arial"/>
              </a:rPr>
              <a:t>ии</a:t>
            </a:r>
            <a:r>
              <a:rPr b="0" lang="en-US" sz="3809" spc="-165" strike="noStrike">
                <a:solidFill>
                  <a:srgbClr val="000000"/>
                </a:solidFill>
                <a:latin typeface="Arial"/>
              </a:rPr>
              <a:t>.</a:t>
            </a:r>
            <a:endParaRPr b="0" lang="ru-RU" sz="3809" spc="-1" strike="noStrike">
              <a:latin typeface="Arial"/>
            </a:endParaRPr>
          </a:p>
          <a:p>
            <a:pPr lvl="1" marL="940320" indent="-470160">
              <a:lnSpc>
                <a:spcPts val="4615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3809" spc="-165" strike="noStrike">
                <a:solidFill>
                  <a:srgbClr val="000000"/>
                </a:solidFill>
                <a:latin typeface="Arial"/>
              </a:rPr>
              <a:t>О</a:t>
            </a:r>
            <a:r>
              <a:rPr b="0" lang="en-US" sz="3809" spc="-165" strike="noStrike">
                <a:solidFill>
                  <a:srgbClr val="000000"/>
                </a:solidFill>
                <a:latin typeface="Arial"/>
              </a:rPr>
              <a:t>бщественн</a:t>
            </a:r>
            <a:r>
              <a:rPr b="0" lang="ru-RU" sz="3809" spc="-165" strike="noStrike">
                <a:solidFill>
                  <a:srgbClr val="000000"/>
                </a:solidFill>
                <a:latin typeface="Arial"/>
              </a:rPr>
              <a:t>ая</a:t>
            </a:r>
            <a:r>
              <a:rPr b="0" lang="en-US" sz="3809" spc="-165" strike="noStrike">
                <a:solidFill>
                  <a:srgbClr val="000000"/>
                </a:solidFill>
                <a:latin typeface="Arial"/>
              </a:rPr>
              <a:t> безопасност</a:t>
            </a:r>
            <a:r>
              <a:rPr b="0" lang="ru-RU" sz="3809" spc="-165" strike="noStrike">
                <a:solidFill>
                  <a:srgbClr val="000000"/>
                </a:solidFill>
                <a:latin typeface="Arial"/>
              </a:rPr>
              <a:t>ь</a:t>
            </a:r>
            <a:r>
              <a:rPr b="0" lang="en-US" sz="3809" spc="-165" strike="noStrike">
                <a:solidFill>
                  <a:srgbClr val="000000"/>
                </a:solidFill>
                <a:latin typeface="Arial"/>
              </a:rPr>
              <a:t>.</a:t>
            </a:r>
            <a:endParaRPr b="0" lang="ru-RU" sz="3809" spc="-1" strike="noStrike">
              <a:latin typeface="Arial"/>
            </a:endParaRPr>
          </a:p>
        </p:txBody>
      </p:sp>
      <p:sp>
        <p:nvSpPr>
          <p:cNvPr id="238" name="TextBox 8"/>
          <p:cNvSpPr/>
          <p:nvPr/>
        </p:nvSpPr>
        <p:spPr>
          <a:xfrm>
            <a:off x="10352520" y="6210360"/>
            <a:ext cx="7934040" cy="158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6222"/>
              </a:lnSpc>
              <a:buNone/>
            </a:pPr>
            <a:r>
              <a:rPr b="0" lang="ru-RU" sz="5400" spc="-239" strike="noStrike">
                <a:solidFill>
                  <a:srgbClr val="000000"/>
                </a:solidFill>
                <a:latin typeface="Arial"/>
              </a:rPr>
              <a:t>Приоритет 3.</a:t>
            </a:r>
            <a:endParaRPr b="0" lang="ru-RU" sz="5400" spc="-1" strike="noStrike">
              <a:latin typeface="Arial"/>
            </a:endParaRPr>
          </a:p>
          <a:p>
            <a:pPr>
              <a:lnSpc>
                <a:spcPts val="6222"/>
              </a:lnSpc>
              <a:buNone/>
            </a:pPr>
            <a:r>
              <a:rPr b="0" lang="ru-RU" sz="5400" spc="-239" strike="noStrike">
                <a:solidFill>
                  <a:srgbClr val="000000"/>
                </a:solidFill>
                <a:latin typeface="Arial"/>
              </a:rPr>
              <a:t>Территория проживания</a:t>
            </a:r>
            <a:endParaRPr b="0" lang="ru-RU" sz="5400" spc="-1" strike="noStrike">
              <a:latin typeface="Arial"/>
            </a:endParaRPr>
          </a:p>
        </p:txBody>
      </p:sp>
      <p:pic>
        <p:nvPicPr>
          <p:cNvPr id="239" name="Picture 2" descr="Пустой этаж перед современным зданием"/>
          <p:cNvPicPr/>
          <p:nvPr/>
        </p:nvPicPr>
        <p:blipFill>
          <a:blip r:embed="rId2"/>
          <a:stretch/>
        </p:blipFill>
        <p:spPr>
          <a:xfrm>
            <a:off x="0" y="5916600"/>
            <a:ext cx="9869400" cy="4369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roup 2"/>
          <p:cNvGrpSpPr/>
          <p:nvPr/>
        </p:nvGrpSpPr>
        <p:grpSpPr>
          <a:xfrm>
            <a:off x="9173160" y="-108000"/>
            <a:ext cx="9143640" cy="10410840"/>
            <a:chOff x="9173160" y="-108000"/>
            <a:chExt cx="9143640" cy="10410840"/>
          </a:xfrm>
        </p:grpSpPr>
        <p:sp>
          <p:nvSpPr>
            <p:cNvPr id="241" name="Freeform 3"/>
            <p:cNvSpPr/>
            <p:nvPr/>
          </p:nvSpPr>
          <p:spPr>
            <a:xfrm>
              <a:off x="9173160" y="720"/>
              <a:ext cx="9143640" cy="10302120"/>
            </a:xfrm>
            <a:custGeom>
              <a:avLst/>
              <a:gdLst/>
              <a:ahLst/>
              <a:rect l="l" t="t" r="r" b="b"/>
              <a:pathLst>
                <a:path w="2682511" h="2709333">
                  <a:moveTo>
                    <a:pt x="0" y="0"/>
                  </a:moveTo>
                  <a:lnTo>
                    <a:pt x="2682511" y="0"/>
                  </a:lnTo>
                  <a:lnTo>
                    <a:pt x="268251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" name="TextBox 4"/>
            <p:cNvSpPr/>
            <p:nvPr/>
          </p:nvSpPr>
          <p:spPr>
            <a:xfrm>
              <a:off x="9173160" y="-108000"/>
              <a:ext cx="2770200" cy="319896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43" name="TextBox 7"/>
          <p:cNvSpPr/>
          <p:nvPr/>
        </p:nvSpPr>
        <p:spPr>
          <a:xfrm>
            <a:off x="15540480" y="9498600"/>
            <a:ext cx="153360" cy="59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2333"/>
              </a:lnSpc>
              <a:buNone/>
            </a:pPr>
            <a:r>
              <a:rPr b="0" lang="en-US" sz="1580" spc="-63" strike="noStrike">
                <a:solidFill>
                  <a:srgbClr val="898989"/>
                </a:solidFill>
                <a:latin typeface="Open Sans Condensed"/>
              </a:rPr>
              <a:t>20</a:t>
            </a:r>
            <a:endParaRPr b="0" lang="ru-RU" sz="1580" spc="-1" strike="noStrike">
              <a:latin typeface="Arial"/>
            </a:endParaRPr>
          </a:p>
        </p:txBody>
      </p:sp>
      <p:sp>
        <p:nvSpPr>
          <p:cNvPr id="244" name="TextBox 9"/>
          <p:cNvSpPr/>
          <p:nvPr/>
        </p:nvSpPr>
        <p:spPr>
          <a:xfrm>
            <a:off x="9317160" y="761400"/>
            <a:ext cx="8534520" cy="293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940320" indent="-470160">
              <a:lnSpc>
                <a:spcPts val="4615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4440" spc="-165" strike="noStrike">
                <a:solidFill>
                  <a:srgbClr val="000000"/>
                </a:solidFill>
                <a:latin typeface="Arial"/>
              </a:rPr>
              <a:t>О</a:t>
            </a:r>
            <a:r>
              <a:rPr b="0" lang="en-US" sz="4440" spc="-165" strike="noStrike">
                <a:solidFill>
                  <a:srgbClr val="000000"/>
                </a:solidFill>
                <a:latin typeface="Arial"/>
              </a:rPr>
              <a:t>ткрытост</a:t>
            </a:r>
            <a:r>
              <a:rPr b="0" lang="ru-RU" sz="4440" spc="-165" strike="noStrike">
                <a:solidFill>
                  <a:srgbClr val="000000"/>
                </a:solidFill>
                <a:latin typeface="Arial"/>
              </a:rPr>
              <a:t>ь</a:t>
            </a:r>
            <a:r>
              <a:rPr b="0" lang="en-US" sz="4440" spc="-165" strike="noStrike">
                <a:solidFill>
                  <a:srgbClr val="000000"/>
                </a:solidFill>
                <a:latin typeface="Arial"/>
              </a:rPr>
              <a:t> и прозрачност</a:t>
            </a:r>
            <a:r>
              <a:rPr b="0" lang="ru-RU" sz="4440" spc="-165" strike="noStrike">
                <a:solidFill>
                  <a:srgbClr val="000000"/>
                </a:solidFill>
                <a:latin typeface="Arial"/>
              </a:rPr>
              <a:t>ь.</a:t>
            </a:r>
            <a:endParaRPr b="0" lang="ru-RU" sz="4440" spc="-1" strike="noStrike">
              <a:latin typeface="Arial"/>
            </a:endParaRPr>
          </a:p>
          <a:p>
            <a:pPr lvl="1" marL="940320" indent="-470160">
              <a:lnSpc>
                <a:spcPts val="4615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4440" spc="-165" strike="noStrike">
                <a:solidFill>
                  <a:srgbClr val="000000"/>
                </a:solidFill>
                <a:latin typeface="Arial"/>
              </a:rPr>
              <a:t>У</a:t>
            </a:r>
            <a:r>
              <a:rPr b="0" lang="en-US" sz="4440" spc="-165" strike="noStrike">
                <a:solidFill>
                  <a:srgbClr val="000000"/>
                </a:solidFill>
                <a:latin typeface="Arial"/>
              </a:rPr>
              <a:t>правлени</a:t>
            </a:r>
            <a:r>
              <a:rPr b="0" lang="ru-RU" sz="4440" spc="-165" strike="noStrike">
                <a:solidFill>
                  <a:srgbClr val="000000"/>
                </a:solidFill>
                <a:latin typeface="Arial"/>
              </a:rPr>
              <a:t>е</a:t>
            </a:r>
            <a:r>
              <a:rPr b="0" lang="en-US" sz="4440" spc="-165" strike="noStrike">
                <a:solidFill>
                  <a:srgbClr val="000000"/>
                </a:solidFill>
                <a:latin typeface="Arial"/>
              </a:rPr>
              <a:t> муниципальными финансами</a:t>
            </a:r>
            <a:r>
              <a:rPr b="0" lang="ru-RU" sz="4440" spc="-165" strike="noStrike">
                <a:solidFill>
                  <a:srgbClr val="000000"/>
                </a:solidFill>
                <a:latin typeface="Arial"/>
              </a:rPr>
              <a:t>.</a:t>
            </a:r>
            <a:endParaRPr b="0" lang="ru-RU" sz="4440" spc="-1" strike="noStrike">
              <a:latin typeface="Arial"/>
            </a:endParaRPr>
          </a:p>
          <a:p>
            <a:pPr lvl="1" marL="940320" indent="-470160">
              <a:lnSpc>
                <a:spcPts val="4615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4440" spc="-165" strike="noStrike">
                <a:solidFill>
                  <a:srgbClr val="000000"/>
                </a:solidFill>
                <a:latin typeface="Arial"/>
              </a:rPr>
              <a:t>У</a:t>
            </a:r>
            <a:r>
              <a:rPr b="0" lang="en-US" sz="4440" spc="-165" strike="noStrike">
                <a:solidFill>
                  <a:srgbClr val="000000"/>
                </a:solidFill>
                <a:latin typeface="Arial"/>
              </a:rPr>
              <a:t>правлени</a:t>
            </a:r>
            <a:r>
              <a:rPr b="0" lang="ru-RU" sz="4440" spc="-165" strike="noStrike">
                <a:solidFill>
                  <a:srgbClr val="000000"/>
                </a:solidFill>
                <a:latin typeface="Arial"/>
              </a:rPr>
              <a:t>е</a:t>
            </a:r>
            <a:r>
              <a:rPr b="0" lang="en-US" sz="4440" spc="-165" strike="noStrike">
                <a:solidFill>
                  <a:srgbClr val="000000"/>
                </a:solidFill>
                <a:latin typeface="Arial"/>
              </a:rPr>
              <a:t> муниципальными активами.</a:t>
            </a:r>
            <a:endParaRPr b="0" lang="ru-RU" sz="4440" spc="-1" strike="noStrike">
              <a:latin typeface="Arial"/>
            </a:endParaRPr>
          </a:p>
        </p:txBody>
      </p:sp>
      <p:sp>
        <p:nvSpPr>
          <p:cNvPr id="245" name="TextBox 10"/>
          <p:cNvSpPr/>
          <p:nvPr/>
        </p:nvSpPr>
        <p:spPr>
          <a:xfrm>
            <a:off x="427320" y="7102800"/>
            <a:ext cx="8897760" cy="79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6222"/>
              </a:lnSpc>
              <a:buNone/>
            </a:pPr>
            <a:r>
              <a:rPr b="0" lang="en-US" sz="6000" spc="-225" strike="noStrike">
                <a:solidFill>
                  <a:srgbClr val="000000"/>
                </a:solidFill>
                <a:latin typeface="Arial"/>
              </a:rPr>
              <a:t>Приоритет 4. Управление</a:t>
            </a:r>
            <a:endParaRPr b="0" lang="ru-RU" sz="6000" spc="-1" strike="noStrike">
              <a:latin typeface="Arial"/>
            </a:endParaRPr>
          </a:p>
        </p:txBody>
      </p:sp>
      <p:pic>
        <p:nvPicPr>
          <p:cNvPr id="246" name="Picture 2" descr="Коллеги, дающие кулак"/>
          <p:cNvPicPr/>
          <p:nvPr/>
        </p:nvPicPr>
        <p:blipFill>
          <a:blip r:embed="rId1"/>
          <a:stretch/>
        </p:blipFill>
        <p:spPr>
          <a:xfrm>
            <a:off x="9173160" y="6086880"/>
            <a:ext cx="9114480" cy="421632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4" descr="Мужской рукой, держащей план проекта, статистика на экране, крупным планом"/>
          <p:cNvPicPr/>
          <p:nvPr/>
        </p:nvPicPr>
        <p:blipFill>
          <a:blip r:embed="rId2"/>
          <a:stretch/>
        </p:blipFill>
        <p:spPr>
          <a:xfrm>
            <a:off x="0" y="720"/>
            <a:ext cx="9172800" cy="6085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roup 3"/>
          <p:cNvGrpSpPr/>
          <p:nvPr/>
        </p:nvGrpSpPr>
        <p:grpSpPr>
          <a:xfrm>
            <a:off x="0" y="-107640"/>
            <a:ext cx="18287640" cy="3199680"/>
            <a:chOff x="0" y="-107640"/>
            <a:chExt cx="18287640" cy="3199680"/>
          </a:xfrm>
        </p:grpSpPr>
        <p:sp>
          <p:nvSpPr>
            <p:cNvPr id="249" name="Freeform 4"/>
            <p:cNvSpPr/>
            <p:nvPr/>
          </p:nvSpPr>
          <p:spPr>
            <a:xfrm>
              <a:off x="0" y="1080"/>
              <a:ext cx="18287640" cy="1409040"/>
            </a:xfrm>
            <a:custGeom>
              <a:avLst/>
              <a:gdLst/>
              <a:ahLst/>
              <a:rect l="l" t="t" r="r" b="b"/>
              <a:pathLst>
                <a:path w="5365021" h="370614">
                  <a:moveTo>
                    <a:pt x="0" y="0"/>
                  </a:moveTo>
                  <a:lnTo>
                    <a:pt x="5365021" y="0"/>
                  </a:lnTo>
                  <a:lnTo>
                    <a:pt x="5365021" y="370614"/>
                  </a:lnTo>
                  <a:lnTo>
                    <a:pt x="0" y="370614"/>
                  </a:lnTo>
                  <a:close/>
                </a:path>
              </a:pathLst>
            </a:custGeom>
            <a:solidFill>
              <a:srgbClr val="21843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0" name="TextBox 5"/>
            <p:cNvSpPr/>
            <p:nvPr/>
          </p:nvSpPr>
          <p:spPr>
            <a:xfrm>
              <a:off x="0" y="-107640"/>
              <a:ext cx="2770200" cy="3199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51" name="Picture 6" descr=""/>
          <p:cNvPicPr/>
          <p:nvPr/>
        </p:nvPicPr>
        <p:blipFill>
          <a:blip r:embed="rId1"/>
          <a:stretch/>
        </p:blipFill>
        <p:spPr>
          <a:xfrm>
            <a:off x="646560" y="1080"/>
            <a:ext cx="86040" cy="1181160"/>
          </a:xfrm>
          <a:prstGeom prst="rect">
            <a:avLst/>
          </a:prstGeom>
          <a:ln w="0">
            <a:noFill/>
          </a:ln>
        </p:spPr>
      </p:pic>
      <p:sp>
        <p:nvSpPr>
          <p:cNvPr id="252" name="TextBox 9"/>
          <p:cNvSpPr/>
          <p:nvPr/>
        </p:nvSpPr>
        <p:spPr>
          <a:xfrm>
            <a:off x="923400" y="393840"/>
            <a:ext cx="1042992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604"/>
              </a:lnSpc>
              <a:buNone/>
            </a:pPr>
            <a:r>
              <a:rPr b="0" lang="ru-RU" sz="5100" spc="-185" strike="noStrike">
                <a:solidFill>
                  <a:srgbClr val="ffffff"/>
                </a:solidFill>
                <a:latin typeface="Segoe UI"/>
                <a:ea typeface="Segoe UI"/>
              </a:rPr>
              <a:t>Механизмы реализации Стратегии</a:t>
            </a:r>
            <a:endParaRPr b="0" lang="ru-RU" sz="5100" spc="-1" strike="noStrike">
              <a:latin typeface="Arial"/>
            </a:endParaRPr>
          </a:p>
        </p:txBody>
      </p:sp>
      <p:grpSp>
        <p:nvGrpSpPr>
          <p:cNvPr id="253" name="object 4"/>
          <p:cNvGrpSpPr/>
          <p:nvPr/>
        </p:nvGrpSpPr>
        <p:grpSpPr>
          <a:xfrm>
            <a:off x="1285200" y="2165400"/>
            <a:ext cx="983520" cy="1092960"/>
            <a:chOff x="1285200" y="2165400"/>
            <a:chExt cx="983520" cy="1092960"/>
          </a:xfrm>
        </p:grpSpPr>
        <p:pic>
          <p:nvPicPr>
            <p:cNvPr id="254" name="object 5" descr=""/>
            <p:cNvPicPr/>
            <p:nvPr/>
          </p:nvPicPr>
          <p:blipFill>
            <a:blip r:embed="rId2"/>
            <a:stretch/>
          </p:blipFill>
          <p:spPr>
            <a:xfrm>
              <a:off x="1285200" y="2165400"/>
              <a:ext cx="983520" cy="1092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5" name="object 6" descr=""/>
            <p:cNvPicPr/>
            <p:nvPr/>
          </p:nvPicPr>
          <p:blipFill>
            <a:blip r:embed="rId3"/>
            <a:stretch/>
          </p:blipFill>
          <p:spPr>
            <a:xfrm>
              <a:off x="1421640" y="2316960"/>
              <a:ext cx="710280" cy="789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56" name="object 11"/>
          <p:cNvSpPr/>
          <p:nvPr/>
        </p:nvSpPr>
        <p:spPr>
          <a:xfrm>
            <a:off x="1018080" y="3382200"/>
            <a:ext cx="3504960" cy="92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224280">
              <a:lnSpc>
                <a:spcPct val="100000"/>
              </a:lnSpc>
              <a:spcBef>
                <a:spcPts val="99"/>
              </a:spcBef>
              <a:buNone/>
            </a:pPr>
            <a:r>
              <a:rPr b="0" lang="ru-RU" sz="2000" spc="-21" strike="noStrike">
                <a:solidFill>
                  <a:srgbClr val="2d2d2c"/>
                </a:solidFill>
                <a:latin typeface="Segoe UI"/>
                <a:ea typeface="Segoe UI"/>
              </a:rPr>
              <a:t>Разработка и реализация муниципальных правовых актов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257" name="object 4"/>
          <p:cNvGrpSpPr/>
          <p:nvPr/>
        </p:nvGrpSpPr>
        <p:grpSpPr>
          <a:xfrm>
            <a:off x="11509200" y="2137320"/>
            <a:ext cx="983520" cy="1092960"/>
            <a:chOff x="11509200" y="2137320"/>
            <a:chExt cx="983520" cy="1092960"/>
          </a:xfrm>
        </p:grpSpPr>
        <p:pic>
          <p:nvPicPr>
            <p:cNvPr id="258" name="object 5" descr=""/>
            <p:cNvPicPr/>
            <p:nvPr/>
          </p:nvPicPr>
          <p:blipFill>
            <a:blip r:embed="rId4"/>
            <a:stretch/>
          </p:blipFill>
          <p:spPr>
            <a:xfrm>
              <a:off x="11509200" y="2137320"/>
              <a:ext cx="983520" cy="1092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9" name="object 6" descr=""/>
            <p:cNvPicPr/>
            <p:nvPr/>
          </p:nvPicPr>
          <p:blipFill>
            <a:blip r:embed="rId5"/>
            <a:stretch/>
          </p:blipFill>
          <p:spPr>
            <a:xfrm>
              <a:off x="11646000" y="2289240"/>
              <a:ext cx="710280" cy="789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60" name="object 11"/>
          <p:cNvSpPr/>
          <p:nvPr/>
        </p:nvSpPr>
        <p:spPr>
          <a:xfrm>
            <a:off x="11353680" y="3382200"/>
            <a:ext cx="5105160" cy="92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224280">
              <a:lnSpc>
                <a:spcPct val="100000"/>
              </a:lnSpc>
              <a:spcBef>
                <a:spcPts val="99"/>
              </a:spcBef>
              <a:buNone/>
            </a:pPr>
            <a:r>
              <a:rPr b="0" lang="ru-RU" sz="2000" spc="-21" strike="noStrike">
                <a:solidFill>
                  <a:srgbClr val="2d2d2c"/>
                </a:solidFill>
                <a:latin typeface="Segoe UI"/>
                <a:ea typeface="Segoe UI"/>
              </a:rPr>
              <a:t>Участие в национальных/региональных проектах, государственных программах Республики Коми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261" name="object 4"/>
          <p:cNvGrpSpPr/>
          <p:nvPr/>
        </p:nvGrpSpPr>
        <p:grpSpPr>
          <a:xfrm>
            <a:off x="1314720" y="5228280"/>
            <a:ext cx="983520" cy="1092960"/>
            <a:chOff x="1314720" y="5228280"/>
            <a:chExt cx="983520" cy="1092960"/>
          </a:xfrm>
        </p:grpSpPr>
        <p:pic>
          <p:nvPicPr>
            <p:cNvPr id="262" name="object 5" descr=""/>
            <p:cNvPicPr/>
            <p:nvPr/>
          </p:nvPicPr>
          <p:blipFill>
            <a:blip r:embed="rId6"/>
            <a:stretch/>
          </p:blipFill>
          <p:spPr>
            <a:xfrm>
              <a:off x="1314720" y="5228280"/>
              <a:ext cx="983520" cy="1092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3" name="object 6" descr=""/>
            <p:cNvPicPr/>
            <p:nvPr/>
          </p:nvPicPr>
          <p:blipFill>
            <a:blip r:embed="rId7"/>
            <a:stretch/>
          </p:blipFill>
          <p:spPr>
            <a:xfrm>
              <a:off x="1451160" y="5380200"/>
              <a:ext cx="710280" cy="789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64" name="object 11"/>
          <p:cNvSpPr/>
          <p:nvPr/>
        </p:nvSpPr>
        <p:spPr>
          <a:xfrm>
            <a:off x="6138360" y="3382200"/>
            <a:ext cx="3657240" cy="62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224280">
              <a:lnSpc>
                <a:spcPct val="100000"/>
              </a:lnSpc>
              <a:spcBef>
                <a:spcPts val="99"/>
              </a:spcBef>
              <a:buNone/>
            </a:pPr>
            <a:r>
              <a:rPr b="0" lang="ru-RU" sz="2000" spc="-21" strike="noStrike">
                <a:solidFill>
                  <a:srgbClr val="2d2d2c"/>
                </a:solidFill>
                <a:latin typeface="Segoe UI"/>
                <a:ea typeface="Segoe UI"/>
              </a:rPr>
              <a:t>Разработка и реализация муниципальных программ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265" name="object 4"/>
          <p:cNvGrpSpPr/>
          <p:nvPr/>
        </p:nvGrpSpPr>
        <p:grpSpPr>
          <a:xfrm>
            <a:off x="6391800" y="2165400"/>
            <a:ext cx="983520" cy="1092960"/>
            <a:chOff x="6391800" y="2165400"/>
            <a:chExt cx="983520" cy="1092960"/>
          </a:xfrm>
        </p:grpSpPr>
        <p:pic>
          <p:nvPicPr>
            <p:cNvPr id="266" name="object 5" descr=""/>
            <p:cNvPicPr/>
            <p:nvPr/>
          </p:nvPicPr>
          <p:blipFill>
            <a:blip r:embed="rId8"/>
            <a:stretch/>
          </p:blipFill>
          <p:spPr>
            <a:xfrm>
              <a:off x="6391800" y="2165400"/>
              <a:ext cx="983520" cy="1092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7" name="object 6" descr=""/>
            <p:cNvPicPr/>
            <p:nvPr/>
          </p:nvPicPr>
          <p:blipFill>
            <a:blip r:embed="rId9"/>
            <a:stretch/>
          </p:blipFill>
          <p:spPr>
            <a:xfrm>
              <a:off x="6528240" y="2316960"/>
              <a:ext cx="710280" cy="789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68" name="object 11"/>
          <p:cNvSpPr/>
          <p:nvPr/>
        </p:nvSpPr>
        <p:spPr>
          <a:xfrm>
            <a:off x="1018080" y="6470640"/>
            <a:ext cx="3504960" cy="62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224280">
              <a:lnSpc>
                <a:spcPct val="100000"/>
              </a:lnSpc>
              <a:spcBef>
                <a:spcPts val="99"/>
              </a:spcBef>
              <a:buNone/>
            </a:pPr>
            <a:r>
              <a:rPr b="0" lang="ru-RU" sz="2000" spc="-21" strike="noStrike">
                <a:solidFill>
                  <a:srgbClr val="2d2d2c"/>
                </a:solidFill>
                <a:latin typeface="Segoe UI"/>
                <a:ea typeface="Segoe UI"/>
              </a:rPr>
              <a:t>Разработка/актуализация стратегических документов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269" name="object 4"/>
          <p:cNvGrpSpPr/>
          <p:nvPr/>
        </p:nvGrpSpPr>
        <p:grpSpPr>
          <a:xfrm>
            <a:off x="6391800" y="5232600"/>
            <a:ext cx="983520" cy="1092960"/>
            <a:chOff x="6391800" y="5232600"/>
            <a:chExt cx="983520" cy="1092960"/>
          </a:xfrm>
        </p:grpSpPr>
        <p:pic>
          <p:nvPicPr>
            <p:cNvPr id="270" name="object 5" descr=""/>
            <p:cNvPicPr/>
            <p:nvPr/>
          </p:nvPicPr>
          <p:blipFill>
            <a:blip r:embed="rId10"/>
            <a:stretch/>
          </p:blipFill>
          <p:spPr>
            <a:xfrm>
              <a:off x="6391800" y="5232600"/>
              <a:ext cx="983520" cy="1092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1" name="object 6" descr=""/>
            <p:cNvPicPr/>
            <p:nvPr/>
          </p:nvPicPr>
          <p:blipFill>
            <a:blip r:embed="rId11"/>
            <a:stretch/>
          </p:blipFill>
          <p:spPr>
            <a:xfrm>
              <a:off x="6528240" y="5384520"/>
              <a:ext cx="710280" cy="789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72" name="object 11"/>
          <p:cNvSpPr/>
          <p:nvPr/>
        </p:nvSpPr>
        <p:spPr>
          <a:xfrm>
            <a:off x="6214680" y="6469920"/>
            <a:ext cx="3504960" cy="92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224280">
              <a:lnSpc>
                <a:spcPct val="100000"/>
              </a:lnSpc>
              <a:spcBef>
                <a:spcPts val="99"/>
              </a:spcBef>
              <a:buNone/>
            </a:pPr>
            <a:r>
              <a:rPr b="0" lang="ru-RU" sz="2000" spc="-21" strike="noStrike">
                <a:solidFill>
                  <a:srgbClr val="2d2d2c"/>
                </a:solidFill>
                <a:latin typeface="Segoe UI"/>
                <a:ea typeface="Segoe UI"/>
              </a:rPr>
              <a:t>Совершенствование системы муниципального управления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273" name="object 4"/>
          <p:cNvGrpSpPr/>
          <p:nvPr/>
        </p:nvGrpSpPr>
        <p:grpSpPr>
          <a:xfrm>
            <a:off x="11613240" y="5202360"/>
            <a:ext cx="983520" cy="1092960"/>
            <a:chOff x="11613240" y="5202360"/>
            <a:chExt cx="983520" cy="1092960"/>
          </a:xfrm>
        </p:grpSpPr>
        <p:pic>
          <p:nvPicPr>
            <p:cNvPr id="274" name="object 5" descr=""/>
            <p:cNvPicPr/>
            <p:nvPr/>
          </p:nvPicPr>
          <p:blipFill>
            <a:blip r:embed="rId12"/>
            <a:stretch/>
          </p:blipFill>
          <p:spPr>
            <a:xfrm>
              <a:off x="11613240" y="5202360"/>
              <a:ext cx="983520" cy="1092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5" name="object 6" descr=""/>
            <p:cNvPicPr/>
            <p:nvPr/>
          </p:nvPicPr>
          <p:blipFill>
            <a:blip r:embed="rId13"/>
            <a:stretch/>
          </p:blipFill>
          <p:spPr>
            <a:xfrm>
              <a:off x="11749680" y="5353920"/>
              <a:ext cx="710280" cy="789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76" name="object 11"/>
          <p:cNvSpPr/>
          <p:nvPr/>
        </p:nvSpPr>
        <p:spPr>
          <a:xfrm>
            <a:off x="11518560" y="6467760"/>
            <a:ext cx="3504960" cy="62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224280">
              <a:lnSpc>
                <a:spcPct val="100000"/>
              </a:lnSpc>
              <a:spcBef>
                <a:spcPts val="99"/>
              </a:spcBef>
              <a:buNone/>
            </a:pPr>
            <a:r>
              <a:rPr b="0" lang="ru-RU" sz="2000" spc="-21" strike="noStrike">
                <a:solidFill>
                  <a:srgbClr val="2d2d2c"/>
                </a:solidFill>
                <a:latin typeface="Segoe UI"/>
                <a:ea typeface="Segoe UI"/>
              </a:rPr>
              <a:t>Реализация флагманских проектов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77" name="Прямоугольник 6"/>
          <p:cNvSpPr/>
          <p:nvPr/>
        </p:nvSpPr>
        <p:spPr>
          <a:xfrm>
            <a:off x="8825040" y="4943520"/>
            <a:ext cx="63756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48400">
              <a:lnSpc>
                <a:spcPct val="100000"/>
              </a:lnSpc>
              <a:spcBef>
                <a:spcPts val="99"/>
              </a:spcBef>
              <a:buNone/>
            </a:pPr>
            <a:r>
              <a:rPr b="0" lang="ru-RU" sz="2000" spc="4" strike="noStrike">
                <a:solidFill>
                  <a:srgbClr val="ffffff"/>
                </a:solidFill>
                <a:latin typeface="Segoe UI"/>
                <a:ea typeface="Segoe UI"/>
              </a:rPr>
              <a:t>8</a:t>
            </a:r>
            <a:r>
              <a:rPr b="0" lang="ru-RU" sz="2000" spc="-1" strike="noStrike">
                <a:solidFill>
                  <a:srgbClr val="000000"/>
                </a:solidFill>
                <a:latin typeface="Segoe UI"/>
                <a:ea typeface="Segoe UI"/>
              </a:rPr>
              <a:t>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78" name="object 11"/>
          <p:cNvSpPr/>
          <p:nvPr/>
        </p:nvSpPr>
        <p:spPr>
          <a:xfrm>
            <a:off x="1450800" y="2364480"/>
            <a:ext cx="644760" cy="62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4000" spc="-21" strike="noStrike">
                <a:solidFill>
                  <a:srgbClr val="ffffff"/>
                </a:solidFill>
                <a:latin typeface="Segoe UI"/>
                <a:ea typeface="Segoe UI"/>
              </a:rPr>
              <a:t>1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79" name="object 11"/>
          <p:cNvSpPr/>
          <p:nvPr/>
        </p:nvSpPr>
        <p:spPr>
          <a:xfrm>
            <a:off x="6541560" y="2375280"/>
            <a:ext cx="644760" cy="62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4000" spc="-21" strike="noStrike">
                <a:solidFill>
                  <a:srgbClr val="ffffff"/>
                </a:solidFill>
                <a:latin typeface="Segoe UI"/>
                <a:ea typeface="Segoe UI"/>
              </a:rPr>
              <a:t>2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80" name="object 11"/>
          <p:cNvSpPr/>
          <p:nvPr/>
        </p:nvSpPr>
        <p:spPr>
          <a:xfrm>
            <a:off x="11660400" y="2364480"/>
            <a:ext cx="644760" cy="62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4000" spc="-21" strike="noStrike">
                <a:solidFill>
                  <a:srgbClr val="ffffff"/>
                </a:solidFill>
                <a:latin typeface="Segoe UI"/>
                <a:ea typeface="Segoe UI"/>
              </a:rPr>
              <a:t>3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81" name="object 11"/>
          <p:cNvSpPr/>
          <p:nvPr/>
        </p:nvSpPr>
        <p:spPr>
          <a:xfrm>
            <a:off x="1483560" y="5420160"/>
            <a:ext cx="644760" cy="62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4000" spc="-21" strike="noStrike">
                <a:solidFill>
                  <a:srgbClr val="ffffff"/>
                </a:solidFill>
                <a:latin typeface="Segoe UI"/>
                <a:ea typeface="Segoe UI"/>
              </a:rPr>
              <a:t>4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82" name="object 11"/>
          <p:cNvSpPr/>
          <p:nvPr/>
        </p:nvSpPr>
        <p:spPr>
          <a:xfrm>
            <a:off x="6561360" y="5422320"/>
            <a:ext cx="644760" cy="62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4000" spc="-21" strike="noStrike">
                <a:solidFill>
                  <a:srgbClr val="ffffff"/>
                </a:solidFill>
                <a:latin typeface="Segoe UI"/>
                <a:ea typeface="Segoe UI"/>
              </a:rPr>
              <a:t>5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83" name="object 11"/>
          <p:cNvSpPr/>
          <p:nvPr/>
        </p:nvSpPr>
        <p:spPr>
          <a:xfrm>
            <a:off x="11782440" y="5406480"/>
            <a:ext cx="644760" cy="62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4000" spc="-21" strike="noStrike">
                <a:solidFill>
                  <a:srgbClr val="ffffff"/>
                </a:solidFill>
                <a:latin typeface="Segoe UI"/>
                <a:ea typeface="Segoe UI"/>
              </a:rPr>
              <a:t>6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roup 3"/>
          <p:cNvGrpSpPr/>
          <p:nvPr/>
        </p:nvGrpSpPr>
        <p:grpSpPr>
          <a:xfrm>
            <a:off x="0" y="-107640"/>
            <a:ext cx="18287640" cy="3199680"/>
            <a:chOff x="0" y="-107640"/>
            <a:chExt cx="18287640" cy="3199680"/>
          </a:xfrm>
        </p:grpSpPr>
        <p:sp>
          <p:nvSpPr>
            <p:cNvPr id="285" name="Freeform 4"/>
            <p:cNvSpPr/>
            <p:nvPr/>
          </p:nvSpPr>
          <p:spPr>
            <a:xfrm>
              <a:off x="0" y="1080"/>
              <a:ext cx="18287640" cy="1409040"/>
            </a:xfrm>
            <a:custGeom>
              <a:avLst/>
              <a:gdLst/>
              <a:ahLst/>
              <a:rect l="l" t="t" r="r" b="b"/>
              <a:pathLst>
                <a:path w="5365021" h="370614">
                  <a:moveTo>
                    <a:pt x="0" y="0"/>
                  </a:moveTo>
                  <a:lnTo>
                    <a:pt x="5365021" y="0"/>
                  </a:lnTo>
                  <a:lnTo>
                    <a:pt x="5365021" y="370614"/>
                  </a:lnTo>
                  <a:lnTo>
                    <a:pt x="0" y="370614"/>
                  </a:lnTo>
                  <a:close/>
                </a:path>
              </a:pathLst>
            </a:custGeom>
            <a:solidFill>
              <a:srgbClr val="21843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6" name="TextBox 5"/>
            <p:cNvSpPr/>
            <p:nvPr/>
          </p:nvSpPr>
          <p:spPr>
            <a:xfrm>
              <a:off x="0" y="-107640"/>
              <a:ext cx="2770200" cy="3199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87" name="Picture 6" descr=""/>
          <p:cNvPicPr/>
          <p:nvPr/>
        </p:nvPicPr>
        <p:blipFill>
          <a:blip r:embed="rId1"/>
          <a:stretch/>
        </p:blipFill>
        <p:spPr>
          <a:xfrm>
            <a:off x="646560" y="1080"/>
            <a:ext cx="86040" cy="1181160"/>
          </a:xfrm>
          <a:prstGeom prst="rect">
            <a:avLst/>
          </a:prstGeom>
          <a:ln w="0">
            <a:noFill/>
          </a:ln>
        </p:spPr>
      </p:pic>
      <p:sp>
        <p:nvSpPr>
          <p:cNvPr id="288" name="TextBox 9"/>
          <p:cNvSpPr/>
          <p:nvPr/>
        </p:nvSpPr>
        <p:spPr>
          <a:xfrm>
            <a:off x="923400" y="393840"/>
            <a:ext cx="875340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604"/>
              </a:lnSpc>
              <a:buNone/>
            </a:pPr>
            <a:r>
              <a:rPr b="0" lang="ru-RU" sz="5100" spc="-185" strike="noStrike">
                <a:solidFill>
                  <a:srgbClr val="ffffff"/>
                </a:solidFill>
                <a:latin typeface="Segoe UI"/>
                <a:ea typeface="Segoe UI"/>
              </a:rPr>
              <a:t>Муниципальные программы</a:t>
            </a:r>
            <a:endParaRPr b="0" lang="ru-RU" sz="5100" spc="-1" strike="noStrike">
              <a:latin typeface="Arial"/>
            </a:endParaRPr>
          </a:p>
        </p:txBody>
      </p:sp>
      <p:grpSp>
        <p:nvGrpSpPr>
          <p:cNvPr id="289" name="Группа 9"/>
          <p:cNvGrpSpPr/>
          <p:nvPr/>
        </p:nvGrpSpPr>
        <p:grpSpPr>
          <a:xfrm>
            <a:off x="732960" y="1803960"/>
            <a:ext cx="2360160" cy="2165760"/>
            <a:chOff x="732960" y="1803960"/>
            <a:chExt cx="2360160" cy="2165760"/>
          </a:xfrm>
        </p:grpSpPr>
        <p:sp>
          <p:nvSpPr>
            <p:cNvPr id="290" name="object 125"/>
            <p:cNvSpPr/>
            <p:nvPr/>
          </p:nvSpPr>
          <p:spPr>
            <a:xfrm>
              <a:off x="797400" y="1855440"/>
              <a:ext cx="2295720" cy="2114280"/>
            </a:xfrm>
            <a:custGeom>
              <a:avLst/>
              <a:gdLst/>
              <a:ahLst/>
              <a:rect l="l" t="t" r="r" b="b"/>
              <a:pathLst>
                <a:path w="3533140" h="3578225">
                  <a:moveTo>
                    <a:pt x="3532922" y="0"/>
                  </a:moveTo>
                  <a:lnTo>
                    <a:pt x="0" y="0"/>
                  </a:lnTo>
                  <a:lnTo>
                    <a:pt x="0" y="3578167"/>
                  </a:lnTo>
                  <a:lnTo>
                    <a:pt x="3532922" y="3578167"/>
                  </a:lnTo>
                  <a:lnTo>
                    <a:pt x="3532922" y="0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1" name="object 126"/>
            <p:cNvSpPr/>
            <p:nvPr/>
          </p:nvSpPr>
          <p:spPr>
            <a:xfrm>
              <a:off x="788400" y="1848240"/>
              <a:ext cx="2232360" cy="2055240"/>
            </a:xfrm>
            <a:custGeom>
              <a:avLst/>
              <a:gdLst/>
              <a:ahLst/>
              <a:rect l="l" t="t" r="r" b="b"/>
              <a:pathLst>
                <a:path w="3435350" h="3478529">
                  <a:moveTo>
                    <a:pt x="3314162" y="0"/>
                  </a:moveTo>
                  <a:lnTo>
                    <a:pt x="120927" y="0"/>
                  </a:lnTo>
                  <a:lnTo>
                    <a:pt x="51016" y="1889"/>
                  </a:lnTo>
                  <a:lnTo>
                    <a:pt x="15115" y="15115"/>
                  </a:lnTo>
                  <a:lnTo>
                    <a:pt x="1889" y="51016"/>
                  </a:lnTo>
                  <a:lnTo>
                    <a:pt x="0" y="120927"/>
                  </a:lnTo>
                  <a:lnTo>
                    <a:pt x="0" y="3357030"/>
                  </a:lnTo>
                  <a:lnTo>
                    <a:pt x="1889" y="3426941"/>
                  </a:lnTo>
                  <a:lnTo>
                    <a:pt x="15115" y="3462841"/>
                  </a:lnTo>
                  <a:lnTo>
                    <a:pt x="51016" y="3476067"/>
                  </a:lnTo>
                  <a:lnTo>
                    <a:pt x="120927" y="3477957"/>
                  </a:lnTo>
                  <a:lnTo>
                    <a:pt x="3314162" y="3477957"/>
                  </a:lnTo>
                  <a:lnTo>
                    <a:pt x="3384073" y="3476067"/>
                  </a:lnTo>
                  <a:lnTo>
                    <a:pt x="3419973" y="3462841"/>
                  </a:lnTo>
                  <a:lnTo>
                    <a:pt x="3433199" y="3426941"/>
                  </a:lnTo>
                  <a:lnTo>
                    <a:pt x="3435089" y="3357030"/>
                  </a:lnTo>
                  <a:lnTo>
                    <a:pt x="3435089" y="120927"/>
                  </a:lnTo>
                  <a:lnTo>
                    <a:pt x="3433199" y="51016"/>
                  </a:lnTo>
                  <a:lnTo>
                    <a:pt x="3419973" y="15115"/>
                  </a:lnTo>
                  <a:lnTo>
                    <a:pt x="3384073" y="1889"/>
                  </a:lnTo>
                  <a:lnTo>
                    <a:pt x="33141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" name="object 127"/>
            <p:cNvSpPr/>
            <p:nvPr/>
          </p:nvSpPr>
          <p:spPr>
            <a:xfrm>
              <a:off x="732960" y="1803960"/>
              <a:ext cx="2347200" cy="2104200"/>
            </a:xfrm>
            <a:custGeom>
              <a:avLst/>
              <a:gdLst/>
              <a:ahLst/>
              <a:rect l="l" t="t" r="r" b="b"/>
              <a:pathLst>
                <a:path w="3612515" h="3561079">
                  <a:moveTo>
                    <a:pt x="0" y="3560991"/>
                  </a:moveTo>
                  <a:lnTo>
                    <a:pt x="0" y="0"/>
                  </a:lnTo>
                  <a:lnTo>
                    <a:pt x="3612060" y="0"/>
                  </a:lnTo>
                  <a:lnTo>
                    <a:pt x="3612060" y="3560991"/>
                  </a:lnTo>
                  <a:lnTo>
                    <a:pt x="0" y="3560991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93" name="Группа 62"/>
          <p:cNvGrpSpPr/>
          <p:nvPr/>
        </p:nvGrpSpPr>
        <p:grpSpPr>
          <a:xfrm>
            <a:off x="4572000" y="1803240"/>
            <a:ext cx="2360160" cy="2166120"/>
            <a:chOff x="4572000" y="1803240"/>
            <a:chExt cx="2360160" cy="2166120"/>
          </a:xfrm>
        </p:grpSpPr>
        <p:sp>
          <p:nvSpPr>
            <p:cNvPr id="294" name="object 125"/>
            <p:cNvSpPr/>
            <p:nvPr/>
          </p:nvSpPr>
          <p:spPr>
            <a:xfrm>
              <a:off x="4636440" y="1855080"/>
              <a:ext cx="2295720" cy="2114280"/>
            </a:xfrm>
            <a:custGeom>
              <a:avLst/>
              <a:gdLst/>
              <a:ahLst/>
              <a:rect l="l" t="t" r="r" b="b"/>
              <a:pathLst>
                <a:path w="3533140" h="3578225">
                  <a:moveTo>
                    <a:pt x="3532922" y="0"/>
                  </a:moveTo>
                  <a:lnTo>
                    <a:pt x="0" y="0"/>
                  </a:lnTo>
                  <a:lnTo>
                    <a:pt x="0" y="3578167"/>
                  </a:lnTo>
                  <a:lnTo>
                    <a:pt x="3532922" y="3578167"/>
                  </a:lnTo>
                  <a:lnTo>
                    <a:pt x="3532922" y="0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5" name="object 126"/>
            <p:cNvSpPr/>
            <p:nvPr/>
          </p:nvSpPr>
          <p:spPr>
            <a:xfrm>
              <a:off x="4627440" y="1847880"/>
              <a:ext cx="2232360" cy="2055240"/>
            </a:xfrm>
            <a:custGeom>
              <a:avLst/>
              <a:gdLst/>
              <a:ahLst/>
              <a:rect l="l" t="t" r="r" b="b"/>
              <a:pathLst>
                <a:path w="3435350" h="3478529">
                  <a:moveTo>
                    <a:pt x="3314162" y="0"/>
                  </a:moveTo>
                  <a:lnTo>
                    <a:pt x="120927" y="0"/>
                  </a:lnTo>
                  <a:lnTo>
                    <a:pt x="51016" y="1889"/>
                  </a:lnTo>
                  <a:lnTo>
                    <a:pt x="15115" y="15115"/>
                  </a:lnTo>
                  <a:lnTo>
                    <a:pt x="1889" y="51016"/>
                  </a:lnTo>
                  <a:lnTo>
                    <a:pt x="0" y="120927"/>
                  </a:lnTo>
                  <a:lnTo>
                    <a:pt x="0" y="3357030"/>
                  </a:lnTo>
                  <a:lnTo>
                    <a:pt x="1889" y="3426941"/>
                  </a:lnTo>
                  <a:lnTo>
                    <a:pt x="15115" y="3462841"/>
                  </a:lnTo>
                  <a:lnTo>
                    <a:pt x="51016" y="3476067"/>
                  </a:lnTo>
                  <a:lnTo>
                    <a:pt x="120927" y="3477957"/>
                  </a:lnTo>
                  <a:lnTo>
                    <a:pt x="3314162" y="3477957"/>
                  </a:lnTo>
                  <a:lnTo>
                    <a:pt x="3384073" y="3476067"/>
                  </a:lnTo>
                  <a:lnTo>
                    <a:pt x="3419973" y="3462841"/>
                  </a:lnTo>
                  <a:lnTo>
                    <a:pt x="3433199" y="3426941"/>
                  </a:lnTo>
                  <a:lnTo>
                    <a:pt x="3435089" y="3357030"/>
                  </a:lnTo>
                  <a:lnTo>
                    <a:pt x="3435089" y="120927"/>
                  </a:lnTo>
                  <a:lnTo>
                    <a:pt x="3433199" y="51016"/>
                  </a:lnTo>
                  <a:lnTo>
                    <a:pt x="3419973" y="15115"/>
                  </a:lnTo>
                  <a:lnTo>
                    <a:pt x="3384073" y="1889"/>
                  </a:lnTo>
                  <a:lnTo>
                    <a:pt x="33141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6" name="object 127"/>
            <p:cNvSpPr/>
            <p:nvPr/>
          </p:nvSpPr>
          <p:spPr>
            <a:xfrm>
              <a:off x="4572000" y="1803240"/>
              <a:ext cx="2347200" cy="2104200"/>
            </a:xfrm>
            <a:custGeom>
              <a:avLst/>
              <a:gdLst/>
              <a:ahLst/>
              <a:rect l="l" t="t" r="r" b="b"/>
              <a:pathLst>
                <a:path w="3612515" h="3561079">
                  <a:moveTo>
                    <a:pt x="0" y="3560991"/>
                  </a:moveTo>
                  <a:lnTo>
                    <a:pt x="0" y="0"/>
                  </a:lnTo>
                  <a:lnTo>
                    <a:pt x="3612060" y="0"/>
                  </a:lnTo>
                  <a:lnTo>
                    <a:pt x="3612060" y="3560991"/>
                  </a:lnTo>
                  <a:lnTo>
                    <a:pt x="0" y="3560991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97" name="Группа 66"/>
          <p:cNvGrpSpPr/>
          <p:nvPr/>
        </p:nvGrpSpPr>
        <p:grpSpPr>
          <a:xfrm>
            <a:off x="8168760" y="1803240"/>
            <a:ext cx="2360160" cy="2166120"/>
            <a:chOff x="8168760" y="1803240"/>
            <a:chExt cx="2360160" cy="2166120"/>
          </a:xfrm>
        </p:grpSpPr>
        <p:sp>
          <p:nvSpPr>
            <p:cNvPr id="298" name="object 125"/>
            <p:cNvSpPr/>
            <p:nvPr/>
          </p:nvSpPr>
          <p:spPr>
            <a:xfrm>
              <a:off x="8233200" y="1855080"/>
              <a:ext cx="2295720" cy="2114280"/>
            </a:xfrm>
            <a:custGeom>
              <a:avLst/>
              <a:gdLst/>
              <a:ahLst/>
              <a:rect l="l" t="t" r="r" b="b"/>
              <a:pathLst>
                <a:path w="3533140" h="3578225">
                  <a:moveTo>
                    <a:pt x="3532922" y="0"/>
                  </a:moveTo>
                  <a:lnTo>
                    <a:pt x="0" y="0"/>
                  </a:lnTo>
                  <a:lnTo>
                    <a:pt x="0" y="3578167"/>
                  </a:lnTo>
                  <a:lnTo>
                    <a:pt x="3532922" y="3578167"/>
                  </a:lnTo>
                  <a:lnTo>
                    <a:pt x="3532922" y="0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9" name="object 126"/>
            <p:cNvSpPr/>
            <p:nvPr/>
          </p:nvSpPr>
          <p:spPr>
            <a:xfrm>
              <a:off x="8224200" y="1847880"/>
              <a:ext cx="2232360" cy="2055240"/>
            </a:xfrm>
            <a:custGeom>
              <a:avLst/>
              <a:gdLst/>
              <a:ahLst/>
              <a:rect l="l" t="t" r="r" b="b"/>
              <a:pathLst>
                <a:path w="3435350" h="3478529">
                  <a:moveTo>
                    <a:pt x="3314162" y="0"/>
                  </a:moveTo>
                  <a:lnTo>
                    <a:pt x="120927" y="0"/>
                  </a:lnTo>
                  <a:lnTo>
                    <a:pt x="51016" y="1889"/>
                  </a:lnTo>
                  <a:lnTo>
                    <a:pt x="15115" y="15115"/>
                  </a:lnTo>
                  <a:lnTo>
                    <a:pt x="1889" y="51016"/>
                  </a:lnTo>
                  <a:lnTo>
                    <a:pt x="0" y="120927"/>
                  </a:lnTo>
                  <a:lnTo>
                    <a:pt x="0" y="3357030"/>
                  </a:lnTo>
                  <a:lnTo>
                    <a:pt x="1889" y="3426941"/>
                  </a:lnTo>
                  <a:lnTo>
                    <a:pt x="15115" y="3462841"/>
                  </a:lnTo>
                  <a:lnTo>
                    <a:pt x="51016" y="3476067"/>
                  </a:lnTo>
                  <a:lnTo>
                    <a:pt x="120927" y="3477957"/>
                  </a:lnTo>
                  <a:lnTo>
                    <a:pt x="3314162" y="3477957"/>
                  </a:lnTo>
                  <a:lnTo>
                    <a:pt x="3384073" y="3476067"/>
                  </a:lnTo>
                  <a:lnTo>
                    <a:pt x="3419973" y="3462841"/>
                  </a:lnTo>
                  <a:lnTo>
                    <a:pt x="3433199" y="3426941"/>
                  </a:lnTo>
                  <a:lnTo>
                    <a:pt x="3435089" y="3357030"/>
                  </a:lnTo>
                  <a:lnTo>
                    <a:pt x="3435089" y="120927"/>
                  </a:lnTo>
                  <a:lnTo>
                    <a:pt x="3433199" y="51016"/>
                  </a:lnTo>
                  <a:lnTo>
                    <a:pt x="3419973" y="15115"/>
                  </a:lnTo>
                  <a:lnTo>
                    <a:pt x="3384073" y="1889"/>
                  </a:lnTo>
                  <a:lnTo>
                    <a:pt x="33141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0" name="object 127"/>
            <p:cNvSpPr/>
            <p:nvPr/>
          </p:nvSpPr>
          <p:spPr>
            <a:xfrm>
              <a:off x="8168760" y="1803240"/>
              <a:ext cx="2347200" cy="2104200"/>
            </a:xfrm>
            <a:custGeom>
              <a:avLst/>
              <a:gdLst/>
              <a:ahLst/>
              <a:rect l="l" t="t" r="r" b="b"/>
              <a:pathLst>
                <a:path w="3612515" h="3561079">
                  <a:moveTo>
                    <a:pt x="0" y="3560991"/>
                  </a:moveTo>
                  <a:lnTo>
                    <a:pt x="0" y="0"/>
                  </a:lnTo>
                  <a:lnTo>
                    <a:pt x="3612060" y="0"/>
                  </a:lnTo>
                  <a:lnTo>
                    <a:pt x="3612060" y="3560991"/>
                  </a:lnTo>
                  <a:lnTo>
                    <a:pt x="0" y="3560991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01" name="Группа 70"/>
          <p:cNvGrpSpPr/>
          <p:nvPr/>
        </p:nvGrpSpPr>
        <p:grpSpPr>
          <a:xfrm>
            <a:off x="11829960" y="1788840"/>
            <a:ext cx="2360160" cy="2166120"/>
            <a:chOff x="11829960" y="1788840"/>
            <a:chExt cx="2360160" cy="2166120"/>
          </a:xfrm>
        </p:grpSpPr>
        <p:sp>
          <p:nvSpPr>
            <p:cNvPr id="302" name="object 125"/>
            <p:cNvSpPr/>
            <p:nvPr/>
          </p:nvSpPr>
          <p:spPr>
            <a:xfrm>
              <a:off x="11894400" y="1840680"/>
              <a:ext cx="2295720" cy="2114280"/>
            </a:xfrm>
            <a:custGeom>
              <a:avLst/>
              <a:gdLst/>
              <a:ahLst/>
              <a:rect l="l" t="t" r="r" b="b"/>
              <a:pathLst>
                <a:path w="3533140" h="3578225">
                  <a:moveTo>
                    <a:pt x="3532922" y="0"/>
                  </a:moveTo>
                  <a:lnTo>
                    <a:pt x="0" y="0"/>
                  </a:lnTo>
                  <a:lnTo>
                    <a:pt x="0" y="3578167"/>
                  </a:lnTo>
                  <a:lnTo>
                    <a:pt x="3532922" y="3578167"/>
                  </a:lnTo>
                  <a:lnTo>
                    <a:pt x="3532922" y="0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3" name="object 126"/>
            <p:cNvSpPr/>
            <p:nvPr/>
          </p:nvSpPr>
          <p:spPr>
            <a:xfrm>
              <a:off x="11885400" y="1833480"/>
              <a:ext cx="2232360" cy="2055240"/>
            </a:xfrm>
            <a:custGeom>
              <a:avLst/>
              <a:gdLst/>
              <a:ahLst/>
              <a:rect l="l" t="t" r="r" b="b"/>
              <a:pathLst>
                <a:path w="3435350" h="3478529">
                  <a:moveTo>
                    <a:pt x="3314162" y="0"/>
                  </a:moveTo>
                  <a:lnTo>
                    <a:pt x="120927" y="0"/>
                  </a:lnTo>
                  <a:lnTo>
                    <a:pt x="51016" y="1889"/>
                  </a:lnTo>
                  <a:lnTo>
                    <a:pt x="15115" y="15115"/>
                  </a:lnTo>
                  <a:lnTo>
                    <a:pt x="1889" y="51016"/>
                  </a:lnTo>
                  <a:lnTo>
                    <a:pt x="0" y="120927"/>
                  </a:lnTo>
                  <a:lnTo>
                    <a:pt x="0" y="3357030"/>
                  </a:lnTo>
                  <a:lnTo>
                    <a:pt x="1889" y="3426941"/>
                  </a:lnTo>
                  <a:lnTo>
                    <a:pt x="15115" y="3462841"/>
                  </a:lnTo>
                  <a:lnTo>
                    <a:pt x="51016" y="3476067"/>
                  </a:lnTo>
                  <a:lnTo>
                    <a:pt x="120927" y="3477957"/>
                  </a:lnTo>
                  <a:lnTo>
                    <a:pt x="3314162" y="3477957"/>
                  </a:lnTo>
                  <a:lnTo>
                    <a:pt x="3384073" y="3476067"/>
                  </a:lnTo>
                  <a:lnTo>
                    <a:pt x="3419973" y="3462841"/>
                  </a:lnTo>
                  <a:lnTo>
                    <a:pt x="3433199" y="3426941"/>
                  </a:lnTo>
                  <a:lnTo>
                    <a:pt x="3435089" y="3357030"/>
                  </a:lnTo>
                  <a:lnTo>
                    <a:pt x="3435089" y="120927"/>
                  </a:lnTo>
                  <a:lnTo>
                    <a:pt x="3433199" y="51016"/>
                  </a:lnTo>
                  <a:lnTo>
                    <a:pt x="3419973" y="15115"/>
                  </a:lnTo>
                  <a:lnTo>
                    <a:pt x="3384073" y="1889"/>
                  </a:lnTo>
                  <a:lnTo>
                    <a:pt x="33141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4" name="object 127"/>
            <p:cNvSpPr/>
            <p:nvPr/>
          </p:nvSpPr>
          <p:spPr>
            <a:xfrm>
              <a:off x="11829960" y="1788840"/>
              <a:ext cx="2347200" cy="2104200"/>
            </a:xfrm>
            <a:custGeom>
              <a:avLst/>
              <a:gdLst/>
              <a:ahLst/>
              <a:rect l="l" t="t" r="r" b="b"/>
              <a:pathLst>
                <a:path w="3612515" h="3561079">
                  <a:moveTo>
                    <a:pt x="0" y="3560991"/>
                  </a:moveTo>
                  <a:lnTo>
                    <a:pt x="0" y="0"/>
                  </a:lnTo>
                  <a:lnTo>
                    <a:pt x="3612060" y="0"/>
                  </a:lnTo>
                  <a:lnTo>
                    <a:pt x="3612060" y="3560991"/>
                  </a:lnTo>
                  <a:lnTo>
                    <a:pt x="0" y="3560991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05" name="Группа 74"/>
          <p:cNvGrpSpPr/>
          <p:nvPr/>
        </p:nvGrpSpPr>
        <p:grpSpPr>
          <a:xfrm>
            <a:off x="689760" y="4838760"/>
            <a:ext cx="2360160" cy="2165760"/>
            <a:chOff x="689760" y="4838760"/>
            <a:chExt cx="2360160" cy="2165760"/>
          </a:xfrm>
        </p:grpSpPr>
        <p:sp>
          <p:nvSpPr>
            <p:cNvPr id="306" name="object 125"/>
            <p:cNvSpPr/>
            <p:nvPr/>
          </p:nvSpPr>
          <p:spPr>
            <a:xfrm>
              <a:off x="754200" y="4890240"/>
              <a:ext cx="2295720" cy="2114280"/>
            </a:xfrm>
            <a:custGeom>
              <a:avLst/>
              <a:gdLst/>
              <a:ahLst/>
              <a:rect l="l" t="t" r="r" b="b"/>
              <a:pathLst>
                <a:path w="3533140" h="3578225">
                  <a:moveTo>
                    <a:pt x="3532922" y="0"/>
                  </a:moveTo>
                  <a:lnTo>
                    <a:pt x="0" y="0"/>
                  </a:lnTo>
                  <a:lnTo>
                    <a:pt x="0" y="3578167"/>
                  </a:lnTo>
                  <a:lnTo>
                    <a:pt x="3532922" y="3578167"/>
                  </a:lnTo>
                  <a:lnTo>
                    <a:pt x="3532922" y="0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7" name="object 126"/>
            <p:cNvSpPr/>
            <p:nvPr/>
          </p:nvSpPr>
          <p:spPr>
            <a:xfrm>
              <a:off x="745200" y="4883400"/>
              <a:ext cx="2232360" cy="2055240"/>
            </a:xfrm>
            <a:custGeom>
              <a:avLst/>
              <a:gdLst/>
              <a:ahLst/>
              <a:rect l="l" t="t" r="r" b="b"/>
              <a:pathLst>
                <a:path w="3435350" h="3478529">
                  <a:moveTo>
                    <a:pt x="3314162" y="0"/>
                  </a:moveTo>
                  <a:lnTo>
                    <a:pt x="120927" y="0"/>
                  </a:lnTo>
                  <a:lnTo>
                    <a:pt x="51016" y="1889"/>
                  </a:lnTo>
                  <a:lnTo>
                    <a:pt x="15115" y="15115"/>
                  </a:lnTo>
                  <a:lnTo>
                    <a:pt x="1889" y="51016"/>
                  </a:lnTo>
                  <a:lnTo>
                    <a:pt x="0" y="120927"/>
                  </a:lnTo>
                  <a:lnTo>
                    <a:pt x="0" y="3357030"/>
                  </a:lnTo>
                  <a:lnTo>
                    <a:pt x="1889" y="3426941"/>
                  </a:lnTo>
                  <a:lnTo>
                    <a:pt x="15115" y="3462841"/>
                  </a:lnTo>
                  <a:lnTo>
                    <a:pt x="51016" y="3476067"/>
                  </a:lnTo>
                  <a:lnTo>
                    <a:pt x="120927" y="3477957"/>
                  </a:lnTo>
                  <a:lnTo>
                    <a:pt x="3314162" y="3477957"/>
                  </a:lnTo>
                  <a:lnTo>
                    <a:pt x="3384073" y="3476067"/>
                  </a:lnTo>
                  <a:lnTo>
                    <a:pt x="3419973" y="3462841"/>
                  </a:lnTo>
                  <a:lnTo>
                    <a:pt x="3433199" y="3426941"/>
                  </a:lnTo>
                  <a:lnTo>
                    <a:pt x="3435089" y="3357030"/>
                  </a:lnTo>
                  <a:lnTo>
                    <a:pt x="3435089" y="120927"/>
                  </a:lnTo>
                  <a:lnTo>
                    <a:pt x="3433199" y="51016"/>
                  </a:lnTo>
                  <a:lnTo>
                    <a:pt x="3419973" y="15115"/>
                  </a:lnTo>
                  <a:lnTo>
                    <a:pt x="3384073" y="1889"/>
                  </a:lnTo>
                  <a:lnTo>
                    <a:pt x="33141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8" name="object 127"/>
            <p:cNvSpPr/>
            <p:nvPr/>
          </p:nvSpPr>
          <p:spPr>
            <a:xfrm>
              <a:off x="689760" y="4838760"/>
              <a:ext cx="2347200" cy="2104200"/>
            </a:xfrm>
            <a:custGeom>
              <a:avLst/>
              <a:gdLst/>
              <a:ahLst/>
              <a:rect l="l" t="t" r="r" b="b"/>
              <a:pathLst>
                <a:path w="3612515" h="3561079">
                  <a:moveTo>
                    <a:pt x="0" y="3560991"/>
                  </a:moveTo>
                  <a:lnTo>
                    <a:pt x="0" y="0"/>
                  </a:lnTo>
                  <a:lnTo>
                    <a:pt x="3612060" y="0"/>
                  </a:lnTo>
                  <a:lnTo>
                    <a:pt x="3612060" y="3560991"/>
                  </a:lnTo>
                  <a:lnTo>
                    <a:pt x="0" y="3560991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09" name="Группа 78"/>
          <p:cNvGrpSpPr/>
          <p:nvPr/>
        </p:nvGrpSpPr>
        <p:grpSpPr>
          <a:xfrm>
            <a:off x="4499640" y="4864680"/>
            <a:ext cx="2359800" cy="2165760"/>
            <a:chOff x="4499640" y="4864680"/>
            <a:chExt cx="2359800" cy="2165760"/>
          </a:xfrm>
        </p:grpSpPr>
        <p:sp>
          <p:nvSpPr>
            <p:cNvPr id="310" name="object 125"/>
            <p:cNvSpPr/>
            <p:nvPr/>
          </p:nvSpPr>
          <p:spPr>
            <a:xfrm>
              <a:off x="4563720" y="4916160"/>
              <a:ext cx="2295720" cy="2114280"/>
            </a:xfrm>
            <a:custGeom>
              <a:avLst/>
              <a:gdLst/>
              <a:ahLst/>
              <a:rect l="l" t="t" r="r" b="b"/>
              <a:pathLst>
                <a:path w="3533140" h="3578225">
                  <a:moveTo>
                    <a:pt x="3532922" y="0"/>
                  </a:moveTo>
                  <a:lnTo>
                    <a:pt x="0" y="0"/>
                  </a:lnTo>
                  <a:lnTo>
                    <a:pt x="0" y="3578167"/>
                  </a:lnTo>
                  <a:lnTo>
                    <a:pt x="3532922" y="3578167"/>
                  </a:lnTo>
                  <a:lnTo>
                    <a:pt x="3532922" y="0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1" name="object 126"/>
            <p:cNvSpPr/>
            <p:nvPr/>
          </p:nvSpPr>
          <p:spPr>
            <a:xfrm>
              <a:off x="4554720" y="4908960"/>
              <a:ext cx="2232360" cy="2055240"/>
            </a:xfrm>
            <a:custGeom>
              <a:avLst/>
              <a:gdLst/>
              <a:ahLst/>
              <a:rect l="l" t="t" r="r" b="b"/>
              <a:pathLst>
                <a:path w="3435350" h="3478529">
                  <a:moveTo>
                    <a:pt x="3314162" y="0"/>
                  </a:moveTo>
                  <a:lnTo>
                    <a:pt x="120927" y="0"/>
                  </a:lnTo>
                  <a:lnTo>
                    <a:pt x="51016" y="1889"/>
                  </a:lnTo>
                  <a:lnTo>
                    <a:pt x="15115" y="15115"/>
                  </a:lnTo>
                  <a:lnTo>
                    <a:pt x="1889" y="51016"/>
                  </a:lnTo>
                  <a:lnTo>
                    <a:pt x="0" y="120927"/>
                  </a:lnTo>
                  <a:lnTo>
                    <a:pt x="0" y="3357030"/>
                  </a:lnTo>
                  <a:lnTo>
                    <a:pt x="1889" y="3426941"/>
                  </a:lnTo>
                  <a:lnTo>
                    <a:pt x="15115" y="3462841"/>
                  </a:lnTo>
                  <a:lnTo>
                    <a:pt x="51016" y="3476067"/>
                  </a:lnTo>
                  <a:lnTo>
                    <a:pt x="120927" y="3477957"/>
                  </a:lnTo>
                  <a:lnTo>
                    <a:pt x="3314162" y="3477957"/>
                  </a:lnTo>
                  <a:lnTo>
                    <a:pt x="3384073" y="3476067"/>
                  </a:lnTo>
                  <a:lnTo>
                    <a:pt x="3419973" y="3462841"/>
                  </a:lnTo>
                  <a:lnTo>
                    <a:pt x="3433199" y="3426941"/>
                  </a:lnTo>
                  <a:lnTo>
                    <a:pt x="3435089" y="3357030"/>
                  </a:lnTo>
                  <a:lnTo>
                    <a:pt x="3435089" y="120927"/>
                  </a:lnTo>
                  <a:lnTo>
                    <a:pt x="3433199" y="51016"/>
                  </a:lnTo>
                  <a:lnTo>
                    <a:pt x="3419973" y="15115"/>
                  </a:lnTo>
                  <a:lnTo>
                    <a:pt x="3384073" y="1889"/>
                  </a:lnTo>
                  <a:lnTo>
                    <a:pt x="33141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2" name="object 127"/>
            <p:cNvSpPr/>
            <p:nvPr/>
          </p:nvSpPr>
          <p:spPr>
            <a:xfrm>
              <a:off x="4499640" y="4864680"/>
              <a:ext cx="2347200" cy="2104200"/>
            </a:xfrm>
            <a:custGeom>
              <a:avLst/>
              <a:gdLst/>
              <a:ahLst/>
              <a:rect l="l" t="t" r="r" b="b"/>
              <a:pathLst>
                <a:path w="3612515" h="3561079">
                  <a:moveTo>
                    <a:pt x="0" y="3560991"/>
                  </a:moveTo>
                  <a:lnTo>
                    <a:pt x="0" y="0"/>
                  </a:lnTo>
                  <a:lnTo>
                    <a:pt x="3612060" y="0"/>
                  </a:lnTo>
                  <a:lnTo>
                    <a:pt x="3612060" y="3560991"/>
                  </a:lnTo>
                  <a:lnTo>
                    <a:pt x="0" y="3560991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13" name="Группа 82"/>
          <p:cNvGrpSpPr/>
          <p:nvPr/>
        </p:nvGrpSpPr>
        <p:grpSpPr>
          <a:xfrm>
            <a:off x="8224200" y="4883400"/>
            <a:ext cx="2360160" cy="2165760"/>
            <a:chOff x="8224200" y="4883400"/>
            <a:chExt cx="2360160" cy="2165760"/>
          </a:xfrm>
        </p:grpSpPr>
        <p:sp>
          <p:nvSpPr>
            <p:cNvPr id="314" name="object 125"/>
            <p:cNvSpPr/>
            <p:nvPr/>
          </p:nvSpPr>
          <p:spPr>
            <a:xfrm>
              <a:off x="8288640" y="4934880"/>
              <a:ext cx="2295720" cy="2114280"/>
            </a:xfrm>
            <a:custGeom>
              <a:avLst/>
              <a:gdLst/>
              <a:ahLst/>
              <a:rect l="l" t="t" r="r" b="b"/>
              <a:pathLst>
                <a:path w="3533140" h="3578225">
                  <a:moveTo>
                    <a:pt x="3532922" y="0"/>
                  </a:moveTo>
                  <a:lnTo>
                    <a:pt x="0" y="0"/>
                  </a:lnTo>
                  <a:lnTo>
                    <a:pt x="0" y="3578167"/>
                  </a:lnTo>
                  <a:lnTo>
                    <a:pt x="3532922" y="3578167"/>
                  </a:lnTo>
                  <a:lnTo>
                    <a:pt x="3532922" y="0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5" name="object 126"/>
            <p:cNvSpPr/>
            <p:nvPr/>
          </p:nvSpPr>
          <p:spPr>
            <a:xfrm>
              <a:off x="8279640" y="4927680"/>
              <a:ext cx="2232360" cy="2055240"/>
            </a:xfrm>
            <a:custGeom>
              <a:avLst/>
              <a:gdLst/>
              <a:ahLst/>
              <a:rect l="l" t="t" r="r" b="b"/>
              <a:pathLst>
                <a:path w="3435350" h="3478529">
                  <a:moveTo>
                    <a:pt x="3314162" y="0"/>
                  </a:moveTo>
                  <a:lnTo>
                    <a:pt x="120927" y="0"/>
                  </a:lnTo>
                  <a:lnTo>
                    <a:pt x="51016" y="1889"/>
                  </a:lnTo>
                  <a:lnTo>
                    <a:pt x="15115" y="15115"/>
                  </a:lnTo>
                  <a:lnTo>
                    <a:pt x="1889" y="51016"/>
                  </a:lnTo>
                  <a:lnTo>
                    <a:pt x="0" y="120927"/>
                  </a:lnTo>
                  <a:lnTo>
                    <a:pt x="0" y="3357030"/>
                  </a:lnTo>
                  <a:lnTo>
                    <a:pt x="1889" y="3426941"/>
                  </a:lnTo>
                  <a:lnTo>
                    <a:pt x="15115" y="3462841"/>
                  </a:lnTo>
                  <a:lnTo>
                    <a:pt x="51016" y="3476067"/>
                  </a:lnTo>
                  <a:lnTo>
                    <a:pt x="120927" y="3477957"/>
                  </a:lnTo>
                  <a:lnTo>
                    <a:pt x="3314162" y="3477957"/>
                  </a:lnTo>
                  <a:lnTo>
                    <a:pt x="3384073" y="3476067"/>
                  </a:lnTo>
                  <a:lnTo>
                    <a:pt x="3419973" y="3462841"/>
                  </a:lnTo>
                  <a:lnTo>
                    <a:pt x="3433199" y="3426941"/>
                  </a:lnTo>
                  <a:lnTo>
                    <a:pt x="3435089" y="3357030"/>
                  </a:lnTo>
                  <a:lnTo>
                    <a:pt x="3435089" y="120927"/>
                  </a:lnTo>
                  <a:lnTo>
                    <a:pt x="3433199" y="51016"/>
                  </a:lnTo>
                  <a:lnTo>
                    <a:pt x="3419973" y="15115"/>
                  </a:lnTo>
                  <a:lnTo>
                    <a:pt x="3384073" y="1889"/>
                  </a:lnTo>
                  <a:lnTo>
                    <a:pt x="33141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6" name="object 127"/>
            <p:cNvSpPr/>
            <p:nvPr/>
          </p:nvSpPr>
          <p:spPr>
            <a:xfrm>
              <a:off x="8224200" y="4883400"/>
              <a:ext cx="2347200" cy="2104200"/>
            </a:xfrm>
            <a:custGeom>
              <a:avLst/>
              <a:gdLst/>
              <a:ahLst/>
              <a:rect l="l" t="t" r="r" b="b"/>
              <a:pathLst>
                <a:path w="3612515" h="3561079">
                  <a:moveTo>
                    <a:pt x="0" y="3560991"/>
                  </a:moveTo>
                  <a:lnTo>
                    <a:pt x="0" y="0"/>
                  </a:lnTo>
                  <a:lnTo>
                    <a:pt x="3612060" y="0"/>
                  </a:lnTo>
                  <a:lnTo>
                    <a:pt x="3612060" y="3560991"/>
                  </a:lnTo>
                  <a:lnTo>
                    <a:pt x="0" y="3560991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17" name="Группа 86"/>
          <p:cNvGrpSpPr/>
          <p:nvPr/>
        </p:nvGrpSpPr>
        <p:grpSpPr>
          <a:xfrm>
            <a:off x="11862360" y="4881960"/>
            <a:ext cx="2360160" cy="2166120"/>
            <a:chOff x="11862360" y="4881960"/>
            <a:chExt cx="2360160" cy="2166120"/>
          </a:xfrm>
        </p:grpSpPr>
        <p:sp>
          <p:nvSpPr>
            <p:cNvPr id="318" name="object 125"/>
            <p:cNvSpPr/>
            <p:nvPr/>
          </p:nvSpPr>
          <p:spPr>
            <a:xfrm>
              <a:off x="11926800" y="4933800"/>
              <a:ext cx="2295720" cy="2114280"/>
            </a:xfrm>
            <a:custGeom>
              <a:avLst/>
              <a:gdLst/>
              <a:ahLst/>
              <a:rect l="l" t="t" r="r" b="b"/>
              <a:pathLst>
                <a:path w="3533140" h="3578225">
                  <a:moveTo>
                    <a:pt x="3532922" y="0"/>
                  </a:moveTo>
                  <a:lnTo>
                    <a:pt x="0" y="0"/>
                  </a:lnTo>
                  <a:lnTo>
                    <a:pt x="0" y="3578167"/>
                  </a:lnTo>
                  <a:lnTo>
                    <a:pt x="3532922" y="3578167"/>
                  </a:lnTo>
                  <a:lnTo>
                    <a:pt x="3532922" y="0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9" name="object 126"/>
            <p:cNvSpPr/>
            <p:nvPr/>
          </p:nvSpPr>
          <p:spPr>
            <a:xfrm>
              <a:off x="11917800" y="4926600"/>
              <a:ext cx="2232360" cy="2055240"/>
            </a:xfrm>
            <a:custGeom>
              <a:avLst/>
              <a:gdLst/>
              <a:ahLst/>
              <a:rect l="l" t="t" r="r" b="b"/>
              <a:pathLst>
                <a:path w="3435350" h="3478529">
                  <a:moveTo>
                    <a:pt x="3314162" y="0"/>
                  </a:moveTo>
                  <a:lnTo>
                    <a:pt x="120927" y="0"/>
                  </a:lnTo>
                  <a:lnTo>
                    <a:pt x="51016" y="1889"/>
                  </a:lnTo>
                  <a:lnTo>
                    <a:pt x="15115" y="15115"/>
                  </a:lnTo>
                  <a:lnTo>
                    <a:pt x="1889" y="51016"/>
                  </a:lnTo>
                  <a:lnTo>
                    <a:pt x="0" y="120927"/>
                  </a:lnTo>
                  <a:lnTo>
                    <a:pt x="0" y="3357030"/>
                  </a:lnTo>
                  <a:lnTo>
                    <a:pt x="1889" y="3426941"/>
                  </a:lnTo>
                  <a:lnTo>
                    <a:pt x="15115" y="3462841"/>
                  </a:lnTo>
                  <a:lnTo>
                    <a:pt x="51016" y="3476067"/>
                  </a:lnTo>
                  <a:lnTo>
                    <a:pt x="120927" y="3477957"/>
                  </a:lnTo>
                  <a:lnTo>
                    <a:pt x="3314162" y="3477957"/>
                  </a:lnTo>
                  <a:lnTo>
                    <a:pt x="3384073" y="3476067"/>
                  </a:lnTo>
                  <a:lnTo>
                    <a:pt x="3419973" y="3462841"/>
                  </a:lnTo>
                  <a:lnTo>
                    <a:pt x="3433199" y="3426941"/>
                  </a:lnTo>
                  <a:lnTo>
                    <a:pt x="3435089" y="3357030"/>
                  </a:lnTo>
                  <a:lnTo>
                    <a:pt x="3435089" y="120927"/>
                  </a:lnTo>
                  <a:lnTo>
                    <a:pt x="3433199" y="51016"/>
                  </a:lnTo>
                  <a:lnTo>
                    <a:pt x="3419973" y="15115"/>
                  </a:lnTo>
                  <a:lnTo>
                    <a:pt x="3384073" y="1889"/>
                  </a:lnTo>
                  <a:lnTo>
                    <a:pt x="33141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0" name="object 127"/>
            <p:cNvSpPr/>
            <p:nvPr/>
          </p:nvSpPr>
          <p:spPr>
            <a:xfrm>
              <a:off x="11862360" y="4881960"/>
              <a:ext cx="2347200" cy="2104200"/>
            </a:xfrm>
            <a:custGeom>
              <a:avLst/>
              <a:gdLst/>
              <a:ahLst/>
              <a:rect l="l" t="t" r="r" b="b"/>
              <a:pathLst>
                <a:path w="3612515" h="3561079">
                  <a:moveTo>
                    <a:pt x="0" y="3560991"/>
                  </a:moveTo>
                  <a:lnTo>
                    <a:pt x="0" y="0"/>
                  </a:lnTo>
                  <a:lnTo>
                    <a:pt x="3612060" y="0"/>
                  </a:lnTo>
                  <a:lnTo>
                    <a:pt x="3612060" y="3560991"/>
                  </a:lnTo>
                  <a:lnTo>
                    <a:pt x="0" y="3560991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21" name="Группа 90"/>
          <p:cNvGrpSpPr/>
          <p:nvPr/>
        </p:nvGrpSpPr>
        <p:grpSpPr>
          <a:xfrm>
            <a:off x="4528440" y="7866000"/>
            <a:ext cx="2360160" cy="2165760"/>
            <a:chOff x="4528440" y="7866000"/>
            <a:chExt cx="2360160" cy="2165760"/>
          </a:xfrm>
        </p:grpSpPr>
        <p:sp>
          <p:nvSpPr>
            <p:cNvPr id="322" name="object 125"/>
            <p:cNvSpPr/>
            <p:nvPr/>
          </p:nvSpPr>
          <p:spPr>
            <a:xfrm>
              <a:off x="4592880" y="7917480"/>
              <a:ext cx="2295720" cy="2114280"/>
            </a:xfrm>
            <a:custGeom>
              <a:avLst/>
              <a:gdLst/>
              <a:ahLst/>
              <a:rect l="l" t="t" r="r" b="b"/>
              <a:pathLst>
                <a:path w="3533140" h="3578225">
                  <a:moveTo>
                    <a:pt x="3532922" y="0"/>
                  </a:moveTo>
                  <a:lnTo>
                    <a:pt x="0" y="0"/>
                  </a:lnTo>
                  <a:lnTo>
                    <a:pt x="0" y="3578167"/>
                  </a:lnTo>
                  <a:lnTo>
                    <a:pt x="3532922" y="3578167"/>
                  </a:lnTo>
                  <a:lnTo>
                    <a:pt x="3532922" y="0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3" name="object 126"/>
            <p:cNvSpPr/>
            <p:nvPr/>
          </p:nvSpPr>
          <p:spPr>
            <a:xfrm>
              <a:off x="4583880" y="7910280"/>
              <a:ext cx="2232360" cy="2055240"/>
            </a:xfrm>
            <a:custGeom>
              <a:avLst/>
              <a:gdLst/>
              <a:ahLst/>
              <a:rect l="l" t="t" r="r" b="b"/>
              <a:pathLst>
                <a:path w="3435350" h="3478529">
                  <a:moveTo>
                    <a:pt x="3314162" y="0"/>
                  </a:moveTo>
                  <a:lnTo>
                    <a:pt x="120927" y="0"/>
                  </a:lnTo>
                  <a:lnTo>
                    <a:pt x="51016" y="1889"/>
                  </a:lnTo>
                  <a:lnTo>
                    <a:pt x="15115" y="15115"/>
                  </a:lnTo>
                  <a:lnTo>
                    <a:pt x="1889" y="51016"/>
                  </a:lnTo>
                  <a:lnTo>
                    <a:pt x="0" y="120927"/>
                  </a:lnTo>
                  <a:lnTo>
                    <a:pt x="0" y="3357030"/>
                  </a:lnTo>
                  <a:lnTo>
                    <a:pt x="1889" y="3426941"/>
                  </a:lnTo>
                  <a:lnTo>
                    <a:pt x="15115" y="3462841"/>
                  </a:lnTo>
                  <a:lnTo>
                    <a:pt x="51016" y="3476067"/>
                  </a:lnTo>
                  <a:lnTo>
                    <a:pt x="120927" y="3477957"/>
                  </a:lnTo>
                  <a:lnTo>
                    <a:pt x="3314162" y="3477957"/>
                  </a:lnTo>
                  <a:lnTo>
                    <a:pt x="3384073" y="3476067"/>
                  </a:lnTo>
                  <a:lnTo>
                    <a:pt x="3419973" y="3462841"/>
                  </a:lnTo>
                  <a:lnTo>
                    <a:pt x="3433199" y="3426941"/>
                  </a:lnTo>
                  <a:lnTo>
                    <a:pt x="3435089" y="3357030"/>
                  </a:lnTo>
                  <a:lnTo>
                    <a:pt x="3435089" y="120927"/>
                  </a:lnTo>
                  <a:lnTo>
                    <a:pt x="3433199" y="51016"/>
                  </a:lnTo>
                  <a:lnTo>
                    <a:pt x="3419973" y="15115"/>
                  </a:lnTo>
                  <a:lnTo>
                    <a:pt x="3384073" y="1889"/>
                  </a:lnTo>
                  <a:lnTo>
                    <a:pt x="33141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4" name="object 127"/>
            <p:cNvSpPr/>
            <p:nvPr/>
          </p:nvSpPr>
          <p:spPr>
            <a:xfrm>
              <a:off x="4528440" y="7866000"/>
              <a:ext cx="2347200" cy="2104200"/>
            </a:xfrm>
            <a:custGeom>
              <a:avLst/>
              <a:gdLst/>
              <a:ahLst/>
              <a:rect l="l" t="t" r="r" b="b"/>
              <a:pathLst>
                <a:path w="3612515" h="3561079">
                  <a:moveTo>
                    <a:pt x="0" y="3560991"/>
                  </a:moveTo>
                  <a:lnTo>
                    <a:pt x="0" y="0"/>
                  </a:lnTo>
                  <a:lnTo>
                    <a:pt x="3612060" y="0"/>
                  </a:lnTo>
                  <a:lnTo>
                    <a:pt x="3612060" y="3560991"/>
                  </a:lnTo>
                  <a:lnTo>
                    <a:pt x="0" y="3560991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25" name="Группа 94"/>
          <p:cNvGrpSpPr/>
          <p:nvPr/>
        </p:nvGrpSpPr>
        <p:grpSpPr>
          <a:xfrm>
            <a:off x="8256600" y="7814160"/>
            <a:ext cx="2359800" cy="2166120"/>
            <a:chOff x="8256600" y="7814160"/>
            <a:chExt cx="2359800" cy="2166120"/>
          </a:xfrm>
        </p:grpSpPr>
        <p:sp>
          <p:nvSpPr>
            <p:cNvPr id="326" name="object 125"/>
            <p:cNvSpPr/>
            <p:nvPr/>
          </p:nvSpPr>
          <p:spPr>
            <a:xfrm>
              <a:off x="8320680" y="7866000"/>
              <a:ext cx="2295720" cy="2114280"/>
            </a:xfrm>
            <a:custGeom>
              <a:avLst/>
              <a:gdLst/>
              <a:ahLst/>
              <a:rect l="l" t="t" r="r" b="b"/>
              <a:pathLst>
                <a:path w="3533140" h="3578225">
                  <a:moveTo>
                    <a:pt x="3532922" y="0"/>
                  </a:moveTo>
                  <a:lnTo>
                    <a:pt x="0" y="0"/>
                  </a:lnTo>
                  <a:lnTo>
                    <a:pt x="0" y="3578167"/>
                  </a:lnTo>
                  <a:lnTo>
                    <a:pt x="3532922" y="3578167"/>
                  </a:lnTo>
                  <a:lnTo>
                    <a:pt x="3532922" y="0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7" name="object 126"/>
            <p:cNvSpPr/>
            <p:nvPr/>
          </p:nvSpPr>
          <p:spPr>
            <a:xfrm>
              <a:off x="8311680" y="7858800"/>
              <a:ext cx="2232360" cy="2055240"/>
            </a:xfrm>
            <a:custGeom>
              <a:avLst/>
              <a:gdLst/>
              <a:ahLst/>
              <a:rect l="l" t="t" r="r" b="b"/>
              <a:pathLst>
                <a:path w="3435350" h="3478529">
                  <a:moveTo>
                    <a:pt x="3314162" y="0"/>
                  </a:moveTo>
                  <a:lnTo>
                    <a:pt x="120927" y="0"/>
                  </a:lnTo>
                  <a:lnTo>
                    <a:pt x="51016" y="1889"/>
                  </a:lnTo>
                  <a:lnTo>
                    <a:pt x="15115" y="15115"/>
                  </a:lnTo>
                  <a:lnTo>
                    <a:pt x="1889" y="51016"/>
                  </a:lnTo>
                  <a:lnTo>
                    <a:pt x="0" y="120927"/>
                  </a:lnTo>
                  <a:lnTo>
                    <a:pt x="0" y="3357030"/>
                  </a:lnTo>
                  <a:lnTo>
                    <a:pt x="1889" y="3426941"/>
                  </a:lnTo>
                  <a:lnTo>
                    <a:pt x="15115" y="3462841"/>
                  </a:lnTo>
                  <a:lnTo>
                    <a:pt x="51016" y="3476067"/>
                  </a:lnTo>
                  <a:lnTo>
                    <a:pt x="120927" y="3477957"/>
                  </a:lnTo>
                  <a:lnTo>
                    <a:pt x="3314162" y="3477957"/>
                  </a:lnTo>
                  <a:lnTo>
                    <a:pt x="3384073" y="3476067"/>
                  </a:lnTo>
                  <a:lnTo>
                    <a:pt x="3419973" y="3462841"/>
                  </a:lnTo>
                  <a:lnTo>
                    <a:pt x="3433199" y="3426941"/>
                  </a:lnTo>
                  <a:lnTo>
                    <a:pt x="3435089" y="3357030"/>
                  </a:lnTo>
                  <a:lnTo>
                    <a:pt x="3435089" y="120927"/>
                  </a:lnTo>
                  <a:lnTo>
                    <a:pt x="3433199" y="51016"/>
                  </a:lnTo>
                  <a:lnTo>
                    <a:pt x="3419973" y="15115"/>
                  </a:lnTo>
                  <a:lnTo>
                    <a:pt x="3384073" y="1889"/>
                  </a:lnTo>
                  <a:lnTo>
                    <a:pt x="33141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8" name="object 127"/>
            <p:cNvSpPr/>
            <p:nvPr/>
          </p:nvSpPr>
          <p:spPr>
            <a:xfrm>
              <a:off x="8256600" y="7814160"/>
              <a:ext cx="2347200" cy="2104200"/>
            </a:xfrm>
            <a:custGeom>
              <a:avLst/>
              <a:gdLst/>
              <a:ahLst/>
              <a:rect l="l" t="t" r="r" b="b"/>
              <a:pathLst>
                <a:path w="3612515" h="3561079">
                  <a:moveTo>
                    <a:pt x="0" y="3560991"/>
                  </a:moveTo>
                  <a:lnTo>
                    <a:pt x="0" y="0"/>
                  </a:lnTo>
                  <a:lnTo>
                    <a:pt x="3612060" y="0"/>
                  </a:lnTo>
                  <a:lnTo>
                    <a:pt x="3612060" y="3560991"/>
                  </a:lnTo>
                  <a:lnTo>
                    <a:pt x="0" y="3560991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29" name="Группа 98"/>
          <p:cNvGrpSpPr/>
          <p:nvPr/>
        </p:nvGrpSpPr>
        <p:grpSpPr>
          <a:xfrm>
            <a:off x="11926800" y="7776000"/>
            <a:ext cx="2359800" cy="2165760"/>
            <a:chOff x="11926800" y="7776000"/>
            <a:chExt cx="2359800" cy="2165760"/>
          </a:xfrm>
        </p:grpSpPr>
        <p:sp>
          <p:nvSpPr>
            <p:cNvPr id="330" name="object 125"/>
            <p:cNvSpPr/>
            <p:nvPr/>
          </p:nvSpPr>
          <p:spPr>
            <a:xfrm>
              <a:off x="11990880" y="7827480"/>
              <a:ext cx="2295720" cy="2114280"/>
            </a:xfrm>
            <a:custGeom>
              <a:avLst/>
              <a:gdLst/>
              <a:ahLst/>
              <a:rect l="l" t="t" r="r" b="b"/>
              <a:pathLst>
                <a:path w="3533140" h="3578225">
                  <a:moveTo>
                    <a:pt x="3532922" y="0"/>
                  </a:moveTo>
                  <a:lnTo>
                    <a:pt x="0" y="0"/>
                  </a:lnTo>
                  <a:lnTo>
                    <a:pt x="0" y="3578167"/>
                  </a:lnTo>
                  <a:lnTo>
                    <a:pt x="3532922" y="3578167"/>
                  </a:lnTo>
                  <a:lnTo>
                    <a:pt x="3532922" y="0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1" name="object 126"/>
            <p:cNvSpPr/>
            <p:nvPr/>
          </p:nvSpPr>
          <p:spPr>
            <a:xfrm>
              <a:off x="11981880" y="7820280"/>
              <a:ext cx="2232360" cy="2055240"/>
            </a:xfrm>
            <a:custGeom>
              <a:avLst/>
              <a:gdLst/>
              <a:ahLst/>
              <a:rect l="l" t="t" r="r" b="b"/>
              <a:pathLst>
                <a:path w="3435350" h="3478529">
                  <a:moveTo>
                    <a:pt x="3314162" y="0"/>
                  </a:moveTo>
                  <a:lnTo>
                    <a:pt x="120927" y="0"/>
                  </a:lnTo>
                  <a:lnTo>
                    <a:pt x="51016" y="1889"/>
                  </a:lnTo>
                  <a:lnTo>
                    <a:pt x="15115" y="15115"/>
                  </a:lnTo>
                  <a:lnTo>
                    <a:pt x="1889" y="51016"/>
                  </a:lnTo>
                  <a:lnTo>
                    <a:pt x="0" y="120927"/>
                  </a:lnTo>
                  <a:lnTo>
                    <a:pt x="0" y="3357030"/>
                  </a:lnTo>
                  <a:lnTo>
                    <a:pt x="1889" y="3426941"/>
                  </a:lnTo>
                  <a:lnTo>
                    <a:pt x="15115" y="3462841"/>
                  </a:lnTo>
                  <a:lnTo>
                    <a:pt x="51016" y="3476067"/>
                  </a:lnTo>
                  <a:lnTo>
                    <a:pt x="120927" y="3477957"/>
                  </a:lnTo>
                  <a:lnTo>
                    <a:pt x="3314162" y="3477957"/>
                  </a:lnTo>
                  <a:lnTo>
                    <a:pt x="3384073" y="3476067"/>
                  </a:lnTo>
                  <a:lnTo>
                    <a:pt x="3419973" y="3462841"/>
                  </a:lnTo>
                  <a:lnTo>
                    <a:pt x="3433199" y="3426941"/>
                  </a:lnTo>
                  <a:lnTo>
                    <a:pt x="3435089" y="3357030"/>
                  </a:lnTo>
                  <a:lnTo>
                    <a:pt x="3435089" y="120927"/>
                  </a:lnTo>
                  <a:lnTo>
                    <a:pt x="3433199" y="51016"/>
                  </a:lnTo>
                  <a:lnTo>
                    <a:pt x="3419973" y="15115"/>
                  </a:lnTo>
                  <a:lnTo>
                    <a:pt x="3384073" y="1889"/>
                  </a:lnTo>
                  <a:lnTo>
                    <a:pt x="33141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2" name="object 127"/>
            <p:cNvSpPr/>
            <p:nvPr/>
          </p:nvSpPr>
          <p:spPr>
            <a:xfrm>
              <a:off x="11926800" y="7776000"/>
              <a:ext cx="2347200" cy="2104200"/>
            </a:xfrm>
            <a:custGeom>
              <a:avLst/>
              <a:gdLst/>
              <a:ahLst/>
              <a:rect l="l" t="t" r="r" b="b"/>
              <a:pathLst>
                <a:path w="3612515" h="3561079">
                  <a:moveTo>
                    <a:pt x="0" y="3560991"/>
                  </a:moveTo>
                  <a:lnTo>
                    <a:pt x="0" y="0"/>
                  </a:lnTo>
                  <a:lnTo>
                    <a:pt x="3612060" y="0"/>
                  </a:lnTo>
                  <a:lnTo>
                    <a:pt x="3612060" y="3560991"/>
                  </a:lnTo>
                  <a:lnTo>
                    <a:pt x="0" y="3560991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33" name="Группа 102"/>
          <p:cNvGrpSpPr/>
          <p:nvPr/>
        </p:nvGrpSpPr>
        <p:grpSpPr>
          <a:xfrm>
            <a:off x="15419880" y="1757880"/>
            <a:ext cx="2360160" cy="2166120"/>
            <a:chOff x="15419880" y="1757880"/>
            <a:chExt cx="2360160" cy="2166120"/>
          </a:xfrm>
        </p:grpSpPr>
        <p:sp>
          <p:nvSpPr>
            <p:cNvPr id="334" name="object 125"/>
            <p:cNvSpPr/>
            <p:nvPr/>
          </p:nvSpPr>
          <p:spPr>
            <a:xfrm>
              <a:off x="15484320" y="1809720"/>
              <a:ext cx="2295720" cy="2114280"/>
            </a:xfrm>
            <a:custGeom>
              <a:avLst/>
              <a:gdLst/>
              <a:ahLst/>
              <a:rect l="l" t="t" r="r" b="b"/>
              <a:pathLst>
                <a:path w="3533140" h="3578225">
                  <a:moveTo>
                    <a:pt x="3532922" y="0"/>
                  </a:moveTo>
                  <a:lnTo>
                    <a:pt x="0" y="0"/>
                  </a:lnTo>
                  <a:lnTo>
                    <a:pt x="0" y="3578167"/>
                  </a:lnTo>
                  <a:lnTo>
                    <a:pt x="3532922" y="3578167"/>
                  </a:lnTo>
                  <a:lnTo>
                    <a:pt x="3532922" y="0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5" name="object 126"/>
            <p:cNvSpPr/>
            <p:nvPr/>
          </p:nvSpPr>
          <p:spPr>
            <a:xfrm>
              <a:off x="15475320" y="1802520"/>
              <a:ext cx="2232360" cy="2055240"/>
            </a:xfrm>
            <a:custGeom>
              <a:avLst/>
              <a:gdLst/>
              <a:ahLst/>
              <a:rect l="l" t="t" r="r" b="b"/>
              <a:pathLst>
                <a:path w="3435350" h="3478529">
                  <a:moveTo>
                    <a:pt x="3314162" y="0"/>
                  </a:moveTo>
                  <a:lnTo>
                    <a:pt x="120927" y="0"/>
                  </a:lnTo>
                  <a:lnTo>
                    <a:pt x="51016" y="1889"/>
                  </a:lnTo>
                  <a:lnTo>
                    <a:pt x="15115" y="15115"/>
                  </a:lnTo>
                  <a:lnTo>
                    <a:pt x="1889" y="51016"/>
                  </a:lnTo>
                  <a:lnTo>
                    <a:pt x="0" y="120927"/>
                  </a:lnTo>
                  <a:lnTo>
                    <a:pt x="0" y="3357030"/>
                  </a:lnTo>
                  <a:lnTo>
                    <a:pt x="1889" y="3426941"/>
                  </a:lnTo>
                  <a:lnTo>
                    <a:pt x="15115" y="3462841"/>
                  </a:lnTo>
                  <a:lnTo>
                    <a:pt x="51016" y="3476067"/>
                  </a:lnTo>
                  <a:lnTo>
                    <a:pt x="120927" y="3477957"/>
                  </a:lnTo>
                  <a:lnTo>
                    <a:pt x="3314162" y="3477957"/>
                  </a:lnTo>
                  <a:lnTo>
                    <a:pt x="3384073" y="3476067"/>
                  </a:lnTo>
                  <a:lnTo>
                    <a:pt x="3419973" y="3462841"/>
                  </a:lnTo>
                  <a:lnTo>
                    <a:pt x="3433199" y="3426941"/>
                  </a:lnTo>
                  <a:lnTo>
                    <a:pt x="3435089" y="3357030"/>
                  </a:lnTo>
                  <a:lnTo>
                    <a:pt x="3435089" y="120927"/>
                  </a:lnTo>
                  <a:lnTo>
                    <a:pt x="3433199" y="51016"/>
                  </a:lnTo>
                  <a:lnTo>
                    <a:pt x="3419973" y="15115"/>
                  </a:lnTo>
                  <a:lnTo>
                    <a:pt x="3384073" y="1889"/>
                  </a:lnTo>
                  <a:lnTo>
                    <a:pt x="33141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6" name="object 127"/>
            <p:cNvSpPr/>
            <p:nvPr/>
          </p:nvSpPr>
          <p:spPr>
            <a:xfrm>
              <a:off x="15419880" y="1757880"/>
              <a:ext cx="2347200" cy="2104200"/>
            </a:xfrm>
            <a:custGeom>
              <a:avLst/>
              <a:gdLst/>
              <a:ahLst/>
              <a:rect l="l" t="t" r="r" b="b"/>
              <a:pathLst>
                <a:path w="3612515" h="3561079">
                  <a:moveTo>
                    <a:pt x="0" y="3560991"/>
                  </a:moveTo>
                  <a:lnTo>
                    <a:pt x="0" y="0"/>
                  </a:lnTo>
                  <a:lnTo>
                    <a:pt x="3612060" y="0"/>
                  </a:lnTo>
                  <a:lnTo>
                    <a:pt x="3612060" y="3560991"/>
                  </a:lnTo>
                  <a:lnTo>
                    <a:pt x="0" y="3560991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37" name="Группа 106"/>
          <p:cNvGrpSpPr/>
          <p:nvPr/>
        </p:nvGrpSpPr>
        <p:grpSpPr>
          <a:xfrm>
            <a:off x="15475320" y="4916160"/>
            <a:ext cx="2360160" cy="2166120"/>
            <a:chOff x="15475320" y="4916160"/>
            <a:chExt cx="2360160" cy="2166120"/>
          </a:xfrm>
        </p:grpSpPr>
        <p:sp>
          <p:nvSpPr>
            <p:cNvPr id="338" name="object 125"/>
            <p:cNvSpPr/>
            <p:nvPr/>
          </p:nvSpPr>
          <p:spPr>
            <a:xfrm>
              <a:off x="15539760" y="4968000"/>
              <a:ext cx="2295720" cy="2114280"/>
            </a:xfrm>
            <a:custGeom>
              <a:avLst/>
              <a:gdLst/>
              <a:ahLst/>
              <a:rect l="l" t="t" r="r" b="b"/>
              <a:pathLst>
                <a:path w="3533140" h="3578225">
                  <a:moveTo>
                    <a:pt x="3532922" y="0"/>
                  </a:moveTo>
                  <a:lnTo>
                    <a:pt x="0" y="0"/>
                  </a:lnTo>
                  <a:lnTo>
                    <a:pt x="0" y="3578167"/>
                  </a:lnTo>
                  <a:lnTo>
                    <a:pt x="3532922" y="3578167"/>
                  </a:lnTo>
                  <a:lnTo>
                    <a:pt x="3532922" y="0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9" name="object 126"/>
            <p:cNvSpPr/>
            <p:nvPr/>
          </p:nvSpPr>
          <p:spPr>
            <a:xfrm>
              <a:off x="15530760" y="4960800"/>
              <a:ext cx="2232360" cy="2055240"/>
            </a:xfrm>
            <a:custGeom>
              <a:avLst/>
              <a:gdLst/>
              <a:ahLst/>
              <a:rect l="l" t="t" r="r" b="b"/>
              <a:pathLst>
                <a:path w="3435350" h="3478529">
                  <a:moveTo>
                    <a:pt x="3314162" y="0"/>
                  </a:moveTo>
                  <a:lnTo>
                    <a:pt x="120927" y="0"/>
                  </a:lnTo>
                  <a:lnTo>
                    <a:pt x="51016" y="1889"/>
                  </a:lnTo>
                  <a:lnTo>
                    <a:pt x="15115" y="15115"/>
                  </a:lnTo>
                  <a:lnTo>
                    <a:pt x="1889" y="51016"/>
                  </a:lnTo>
                  <a:lnTo>
                    <a:pt x="0" y="120927"/>
                  </a:lnTo>
                  <a:lnTo>
                    <a:pt x="0" y="3357030"/>
                  </a:lnTo>
                  <a:lnTo>
                    <a:pt x="1889" y="3426941"/>
                  </a:lnTo>
                  <a:lnTo>
                    <a:pt x="15115" y="3462841"/>
                  </a:lnTo>
                  <a:lnTo>
                    <a:pt x="51016" y="3476067"/>
                  </a:lnTo>
                  <a:lnTo>
                    <a:pt x="120927" y="3477957"/>
                  </a:lnTo>
                  <a:lnTo>
                    <a:pt x="3314162" y="3477957"/>
                  </a:lnTo>
                  <a:lnTo>
                    <a:pt x="3384073" y="3476067"/>
                  </a:lnTo>
                  <a:lnTo>
                    <a:pt x="3419973" y="3462841"/>
                  </a:lnTo>
                  <a:lnTo>
                    <a:pt x="3433199" y="3426941"/>
                  </a:lnTo>
                  <a:lnTo>
                    <a:pt x="3435089" y="3357030"/>
                  </a:lnTo>
                  <a:lnTo>
                    <a:pt x="3435089" y="120927"/>
                  </a:lnTo>
                  <a:lnTo>
                    <a:pt x="3433199" y="51016"/>
                  </a:lnTo>
                  <a:lnTo>
                    <a:pt x="3419973" y="15115"/>
                  </a:lnTo>
                  <a:lnTo>
                    <a:pt x="3384073" y="1889"/>
                  </a:lnTo>
                  <a:lnTo>
                    <a:pt x="33141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0" name="object 127"/>
            <p:cNvSpPr/>
            <p:nvPr/>
          </p:nvSpPr>
          <p:spPr>
            <a:xfrm>
              <a:off x="15475320" y="4916160"/>
              <a:ext cx="2347200" cy="2104200"/>
            </a:xfrm>
            <a:custGeom>
              <a:avLst/>
              <a:gdLst/>
              <a:ahLst/>
              <a:rect l="l" t="t" r="r" b="b"/>
              <a:pathLst>
                <a:path w="3612515" h="3561079">
                  <a:moveTo>
                    <a:pt x="0" y="3560991"/>
                  </a:moveTo>
                  <a:lnTo>
                    <a:pt x="0" y="0"/>
                  </a:lnTo>
                  <a:lnTo>
                    <a:pt x="3612060" y="0"/>
                  </a:lnTo>
                  <a:lnTo>
                    <a:pt x="3612060" y="3560991"/>
                  </a:lnTo>
                  <a:lnTo>
                    <a:pt x="0" y="3560991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41" name="object 145"/>
          <p:cNvSpPr/>
          <p:nvPr/>
        </p:nvSpPr>
        <p:spPr>
          <a:xfrm>
            <a:off x="664920" y="2236320"/>
            <a:ext cx="2487600" cy="122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200" algn="ctr">
              <a:lnSpc>
                <a:spcPct val="100000"/>
              </a:lnSpc>
              <a:spcBef>
                <a:spcPts val="57"/>
              </a:spcBef>
              <a:buNone/>
            </a:pPr>
            <a:r>
              <a:rPr b="0" lang="ru-RU" sz="1600" spc="43" strike="noStrike">
                <a:solidFill>
                  <a:srgbClr val="000000"/>
                </a:solidFill>
                <a:latin typeface="Segoe UI"/>
                <a:ea typeface="Segoe UI"/>
              </a:rPr>
              <a:t>МП «Профилактика правонарушений и обеспечение общественной безопасности»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42" name="object 145"/>
          <p:cNvSpPr/>
          <p:nvPr/>
        </p:nvSpPr>
        <p:spPr>
          <a:xfrm>
            <a:off x="4983840" y="2313360"/>
            <a:ext cx="1513440" cy="122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200" algn="ctr">
              <a:lnSpc>
                <a:spcPct val="100000"/>
              </a:lnSpc>
              <a:spcBef>
                <a:spcPts val="57"/>
              </a:spcBef>
              <a:buNone/>
            </a:pPr>
            <a:r>
              <a:rPr b="0" lang="ru-RU" sz="1600" spc="43" strike="noStrike">
                <a:solidFill>
                  <a:srgbClr val="000000"/>
                </a:solidFill>
                <a:latin typeface="Segoe UI"/>
                <a:ea typeface="Segoe UI"/>
              </a:rPr>
              <a:t>МП «Развитие культуры, физической культуры и спорта»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43" name="object 145"/>
          <p:cNvSpPr/>
          <p:nvPr/>
        </p:nvSpPr>
        <p:spPr>
          <a:xfrm>
            <a:off x="8583480" y="2415960"/>
            <a:ext cx="1513440" cy="9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200" algn="ctr">
              <a:lnSpc>
                <a:spcPct val="100000"/>
              </a:lnSpc>
              <a:spcBef>
                <a:spcPts val="57"/>
              </a:spcBef>
              <a:buNone/>
            </a:pPr>
            <a:r>
              <a:rPr b="0" lang="ru-RU" sz="1600" spc="43" strike="noStrike">
                <a:solidFill>
                  <a:srgbClr val="000000"/>
                </a:solidFill>
                <a:latin typeface="Segoe UI"/>
                <a:ea typeface="Segoe UI"/>
              </a:rPr>
              <a:t>МП «Содействие развитию экономики»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44" name="object 145"/>
          <p:cNvSpPr/>
          <p:nvPr/>
        </p:nvSpPr>
        <p:spPr>
          <a:xfrm>
            <a:off x="11846880" y="2437200"/>
            <a:ext cx="2320560" cy="73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200" algn="ctr">
              <a:lnSpc>
                <a:spcPct val="100000"/>
              </a:lnSpc>
              <a:spcBef>
                <a:spcPts val="57"/>
              </a:spcBef>
              <a:buNone/>
            </a:pPr>
            <a:r>
              <a:rPr b="0" lang="ru-RU" sz="1600" spc="43" strike="noStrike">
                <a:solidFill>
                  <a:srgbClr val="000000"/>
                </a:solidFill>
                <a:latin typeface="Segoe UI"/>
                <a:ea typeface="Segoe UI"/>
              </a:rPr>
              <a:t>МП «Градостроительство и землепользование»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45" name="object 145"/>
          <p:cNvSpPr/>
          <p:nvPr/>
        </p:nvSpPr>
        <p:spPr>
          <a:xfrm>
            <a:off x="15834600" y="2278440"/>
            <a:ext cx="1513440" cy="122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200" algn="ctr">
              <a:lnSpc>
                <a:spcPct val="100000"/>
              </a:lnSpc>
              <a:spcBef>
                <a:spcPts val="57"/>
              </a:spcBef>
              <a:buNone/>
            </a:pPr>
            <a:r>
              <a:rPr b="0" lang="ru-RU" sz="1600" spc="43" strike="noStrike">
                <a:solidFill>
                  <a:srgbClr val="000000"/>
                </a:solidFill>
                <a:latin typeface="Segoe UI"/>
                <a:ea typeface="Segoe UI"/>
              </a:rPr>
              <a:t>МП «Поддержка отдельных категорий граждан»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46" name="object 145"/>
          <p:cNvSpPr/>
          <p:nvPr/>
        </p:nvSpPr>
        <p:spPr>
          <a:xfrm>
            <a:off x="1104480" y="5450760"/>
            <a:ext cx="1513440" cy="9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200" algn="ctr">
              <a:lnSpc>
                <a:spcPct val="100000"/>
              </a:lnSpc>
              <a:spcBef>
                <a:spcPts val="57"/>
              </a:spcBef>
              <a:buNone/>
            </a:pPr>
            <a:r>
              <a:rPr b="0" lang="ru-RU" sz="1600" spc="43" strike="noStrike">
                <a:solidFill>
                  <a:srgbClr val="000000"/>
                </a:solidFill>
                <a:latin typeface="Segoe UI"/>
                <a:ea typeface="Segoe UI"/>
              </a:rPr>
              <a:t>МП «Развитие современной городской среды»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47" name="object 145"/>
          <p:cNvSpPr/>
          <p:nvPr/>
        </p:nvSpPr>
        <p:spPr>
          <a:xfrm>
            <a:off x="4685040" y="5573160"/>
            <a:ext cx="2029320" cy="73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200" algn="ctr">
              <a:lnSpc>
                <a:spcPct val="100000"/>
              </a:lnSpc>
              <a:spcBef>
                <a:spcPts val="57"/>
              </a:spcBef>
              <a:buNone/>
            </a:pPr>
            <a:r>
              <a:rPr b="0" lang="ru-RU" sz="1600" spc="43" strike="noStrike">
                <a:solidFill>
                  <a:srgbClr val="000000"/>
                </a:solidFill>
                <a:latin typeface="Segoe UI"/>
                <a:ea typeface="Segoe UI"/>
              </a:rPr>
              <a:t>МП «Безопасность жизнедеятельности населения»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48" name="object 145"/>
          <p:cNvSpPr/>
          <p:nvPr/>
        </p:nvSpPr>
        <p:spPr>
          <a:xfrm>
            <a:off x="8342280" y="5561280"/>
            <a:ext cx="1996200" cy="73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200" algn="ctr">
              <a:lnSpc>
                <a:spcPct val="100000"/>
              </a:lnSpc>
              <a:spcBef>
                <a:spcPts val="57"/>
              </a:spcBef>
              <a:buNone/>
            </a:pPr>
            <a:r>
              <a:rPr b="0" lang="ru-RU" sz="1600" spc="43" strike="noStrike">
                <a:solidFill>
                  <a:srgbClr val="000000"/>
                </a:solidFill>
                <a:latin typeface="Segoe UI"/>
                <a:ea typeface="Segoe UI"/>
              </a:rPr>
              <a:t>МП «Финансы и муниципальный долг»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49" name="object 145"/>
          <p:cNvSpPr/>
          <p:nvPr/>
        </p:nvSpPr>
        <p:spPr>
          <a:xfrm>
            <a:off x="12065040" y="5640840"/>
            <a:ext cx="1872720" cy="49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200" algn="ctr">
              <a:lnSpc>
                <a:spcPct val="100000"/>
              </a:lnSpc>
              <a:spcBef>
                <a:spcPts val="57"/>
              </a:spcBef>
              <a:buNone/>
            </a:pPr>
            <a:r>
              <a:rPr b="0" lang="ru-RU" sz="1600" spc="43" strike="noStrike">
                <a:solidFill>
                  <a:srgbClr val="000000"/>
                </a:solidFill>
                <a:latin typeface="Segoe UI"/>
                <a:ea typeface="Segoe UI"/>
              </a:rPr>
              <a:t>МП «Открытый муниципалитет»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50" name="object 145"/>
          <p:cNvSpPr/>
          <p:nvPr/>
        </p:nvSpPr>
        <p:spPr>
          <a:xfrm>
            <a:off x="15890040" y="5615640"/>
            <a:ext cx="1513440" cy="73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200" algn="ctr">
              <a:lnSpc>
                <a:spcPct val="100000"/>
              </a:lnSpc>
              <a:spcBef>
                <a:spcPts val="57"/>
              </a:spcBef>
              <a:buNone/>
            </a:pPr>
            <a:r>
              <a:rPr b="0" lang="ru-RU" sz="1600" spc="43" strike="noStrike">
                <a:solidFill>
                  <a:srgbClr val="000000"/>
                </a:solidFill>
                <a:latin typeface="Segoe UI"/>
                <a:ea typeface="Segoe UI"/>
              </a:rPr>
              <a:t>МП «Жилищный фонд»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51" name="object 145"/>
          <p:cNvSpPr/>
          <p:nvPr/>
        </p:nvSpPr>
        <p:spPr>
          <a:xfrm>
            <a:off x="4955040" y="8493480"/>
            <a:ext cx="1513440" cy="73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200" algn="ctr">
              <a:lnSpc>
                <a:spcPct val="100000"/>
              </a:lnSpc>
              <a:spcBef>
                <a:spcPts val="57"/>
              </a:spcBef>
              <a:buNone/>
            </a:pPr>
            <a:r>
              <a:rPr b="0" lang="ru-RU" sz="1600" spc="43" strike="noStrike">
                <a:solidFill>
                  <a:srgbClr val="000000"/>
                </a:solidFill>
                <a:latin typeface="Segoe UI"/>
                <a:ea typeface="Segoe UI"/>
              </a:rPr>
              <a:t>МП «Городское хозяйство»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52" name="object 145"/>
          <p:cNvSpPr/>
          <p:nvPr/>
        </p:nvSpPr>
        <p:spPr>
          <a:xfrm>
            <a:off x="8624520" y="8550360"/>
            <a:ext cx="1513440" cy="73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200" algn="ctr">
              <a:lnSpc>
                <a:spcPct val="100000"/>
              </a:lnSpc>
              <a:spcBef>
                <a:spcPts val="57"/>
              </a:spcBef>
              <a:buNone/>
            </a:pPr>
            <a:r>
              <a:rPr b="0" lang="ru-RU" sz="1600" spc="43" strike="noStrike">
                <a:solidFill>
                  <a:srgbClr val="000000"/>
                </a:solidFill>
                <a:latin typeface="Segoe UI"/>
                <a:ea typeface="Segoe UI"/>
              </a:rPr>
              <a:t>МП «Развитие социальной сферы»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53" name="object 145"/>
          <p:cNvSpPr/>
          <p:nvPr/>
        </p:nvSpPr>
        <p:spPr>
          <a:xfrm>
            <a:off x="12277080" y="8609040"/>
            <a:ext cx="1513440" cy="49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200" algn="ctr">
              <a:lnSpc>
                <a:spcPct val="100000"/>
              </a:lnSpc>
              <a:spcBef>
                <a:spcPts val="57"/>
              </a:spcBef>
              <a:buNone/>
            </a:pPr>
            <a:r>
              <a:rPr b="0" lang="ru-RU" sz="1600" spc="43" strike="noStrike">
                <a:solidFill>
                  <a:srgbClr val="000000"/>
                </a:solidFill>
                <a:latin typeface="Segoe UI"/>
                <a:ea typeface="Segoe UI"/>
              </a:rPr>
              <a:t>МП «Развитие образования»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Group 3"/>
          <p:cNvGrpSpPr/>
          <p:nvPr/>
        </p:nvGrpSpPr>
        <p:grpSpPr>
          <a:xfrm>
            <a:off x="0" y="-107640"/>
            <a:ext cx="18287640" cy="3199680"/>
            <a:chOff x="0" y="-107640"/>
            <a:chExt cx="18287640" cy="3199680"/>
          </a:xfrm>
        </p:grpSpPr>
        <p:sp>
          <p:nvSpPr>
            <p:cNvPr id="355" name="Freeform 4"/>
            <p:cNvSpPr/>
            <p:nvPr/>
          </p:nvSpPr>
          <p:spPr>
            <a:xfrm>
              <a:off x="0" y="1080"/>
              <a:ext cx="18287640" cy="1409040"/>
            </a:xfrm>
            <a:custGeom>
              <a:avLst/>
              <a:gdLst/>
              <a:ahLst/>
              <a:rect l="l" t="t" r="r" b="b"/>
              <a:pathLst>
                <a:path w="5365021" h="370614">
                  <a:moveTo>
                    <a:pt x="0" y="0"/>
                  </a:moveTo>
                  <a:lnTo>
                    <a:pt x="5365021" y="0"/>
                  </a:lnTo>
                  <a:lnTo>
                    <a:pt x="5365021" y="370614"/>
                  </a:lnTo>
                  <a:lnTo>
                    <a:pt x="0" y="370614"/>
                  </a:lnTo>
                  <a:close/>
                </a:path>
              </a:pathLst>
            </a:custGeom>
            <a:solidFill>
              <a:srgbClr val="21843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6" name="TextBox 5"/>
            <p:cNvSpPr/>
            <p:nvPr/>
          </p:nvSpPr>
          <p:spPr>
            <a:xfrm>
              <a:off x="0" y="-107640"/>
              <a:ext cx="2770200" cy="3199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357" name="Picture 6" descr=""/>
          <p:cNvPicPr/>
          <p:nvPr/>
        </p:nvPicPr>
        <p:blipFill>
          <a:blip r:embed="rId1"/>
          <a:stretch/>
        </p:blipFill>
        <p:spPr>
          <a:xfrm>
            <a:off x="646560" y="1080"/>
            <a:ext cx="86040" cy="1181160"/>
          </a:xfrm>
          <a:prstGeom prst="rect">
            <a:avLst/>
          </a:prstGeom>
          <a:ln w="0">
            <a:noFill/>
          </a:ln>
        </p:spPr>
      </p:pic>
      <p:sp>
        <p:nvSpPr>
          <p:cNvPr id="358" name="TextBox 9"/>
          <p:cNvSpPr/>
          <p:nvPr/>
        </p:nvSpPr>
        <p:spPr>
          <a:xfrm>
            <a:off x="923400" y="393840"/>
            <a:ext cx="875340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604"/>
              </a:lnSpc>
              <a:buNone/>
            </a:pPr>
            <a:r>
              <a:rPr b="0" lang="ru-RU" sz="5100" spc="-185" strike="noStrike">
                <a:solidFill>
                  <a:srgbClr val="ffffff"/>
                </a:solidFill>
                <a:latin typeface="Segoe UI"/>
                <a:ea typeface="Segoe UI"/>
              </a:rPr>
              <a:t>Национальные проекты</a:t>
            </a:r>
            <a:endParaRPr b="0" lang="ru-RU" sz="5100" spc="-1" strike="noStrike">
              <a:latin typeface="Arial"/>
            </a:endParaRPr>
          </a:p>
        </p:txBody>
      </p:sp>
      <p:pic>
        <p:nvPicPr>
          <p:cNvPr id="359" name="Рисунок 1" descr=""/>
          <p:cNvPicPr/>
          <p:nvPr/>
        </p:nvPicPr>
        <p:blipFill>
          <a:blip r:embed="rId2"/>
          <a:srcRect l="28329" t="33701" r="26663" b="30737"/>
          <a:stretch/>
        </p:blipFill>
        <p:spPr>
          <a:xfrm>
            <a:off x="3314880" y="4763160"/>
            <a:ext cx="11658240" cy="5181120"/>
          </a:xfrm>
          <a:prstGeom prst="rect">
            <a:avLst/>
          </a:prstGeom>
          <a:ln w="0">
            <a:noFill/>
          </a:ln>
        </p:spPr>
      </p:pic>
      <p:sp>
        <p:nvSpPr>
          <p:cNvPr id="360" name="TextBox 10"/>
          <p:cNvSpPr/>
          <p:nvPr/>
        </p:nvSpPr>
        <p:spPr>
          <a:xfrm>
            <a:off x="646560" y="1778400"/>
            <a:ext cx="17177040" cy="25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359"/>
              </a:lnSpc>
              <a:buNone/>
            </a:pPr>
            <a:r>
              <a:rPr b="0" lang="ru-RU" sz="2400" spc="-225" strike="noStrike">
                <a:solidFill>
                  <a:srgbClr val="000000"/>
                </a:solidFill>
                <a:latin typeface="Segoe UI"/>
                <a:ea typeface="Segoe UI"/>
              </a:rPr>
              <a:t>В соответствии с Указом Президента Российской Федерации от 07.05.2018 № 204 «О национальных целях и стратегических задачах развития Российской Федерации на период до 2024 года» (далее — Указ № 204) Правительству Российской Федерации необходимо обеспечить достижение 9 национальных целей развития Российской Федерации на период до 2024 года.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ts val="3359"/>
              </a:lnSpc>
              <a:buNone/>
            </a:pPr>
            <a:r>
              <a:rPr b="0" lang="ru-RU" sz="2400" spc="-225" strike="noStrike">
                <a:solidFill>
                  <a:srgbClr val="000000"/>
                </a:solidFill>
                <a:latin typeface="Segoe UI"/>
                <a:ea typeface="Segoe UI"/>
              </a:rPr>
              <a:t>По каждому из 12 приоритетных направлений социально-экономического развития страны разработаны и утверждены национальные проекты. В Указе № 204 обозначены конкретные цели, показатели и задачи, необходимые для их выполнения.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ts val="3359"/>
              </a:lnSpc>
              <a:buNone/>
            </a:pPr>
            <a:r>
              <a:rPr b="0" lang="ru-RU" sz="2400" spc="-225" strike="noStrike">
                <a:solidFill>
                  <a:srgbClr val="000000"/>
                </a:solidFill>
                <a:latin typeface="Segoe UI"/>
                <a:ea typeface="Segoe UI"/>
              </a:rPr>
              <a:t>Администрация МО ГО «Сыктывкар» принимает участие в реализации </a:t>
            </a:r>
            <a:r>
              <a:rPr b="1" lang="ru-RU" sz="3200" spc="-225" strike="noStrike">
                <a:solidFill>
                  <a:srgbClr val="006000"/>
                </a:solidFill>
                <a:latin typeface="Segoe UI"/>
                <a:ea typeface="Segoe UI"/>
              </a:rPr>
              <a:t>6</a:t>
            </a:r>
            <a:r>
              <a:rPr b="0" lang="ru-RU" sz="2400" spc="-225" strike="noStrike">
                <a:solidFill>
                  <a:srgbClr val="006000"/>
                </a:solidFill>
                <a:latin typeface="Segoe UI"/>
                <a:ea typeface="Segoe UI"/>
              </a:rPr>
              <a:t> </a:t>
            </a:r>
            <a:r>
              <a:rPr b="0" lang="ru-RU" sz="2400" spc="-225" strike="noStrike">
                <a:solidFill>
                  <a:srgbClr val="000000"/>
                </a:solidFill>
                <a:latin typeface="Segoe UI"/>
                <a:ea typeface="Segoe UI"/>
              </a:rPr>
              <a:t>национальных проектов: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roup 3"/>
          <p:cNvGrpSpPr/>
          <p:nvPr/>
        </p:nvGrpSpPr>
        <p:grpSpPr>
          <a:xfrm>
            <a:off x="0" y="-107640"/>
            <a:ext cx="18287640" cy="3199680"/>
            <a:chOff x="0" y="-107640"/>
            <a:chExt cx="18287640" cy="3199680"/>
          </a:xfrm>
        </p:grpSpPr>
        <p:sp>
          <p:nvSpPr>
            <p:cNvPr id="362" name="Freeform 4"/>
            <p:cNvSpPr/>
            <p:nvPr/>
          </p:nvSpPr>
          <p:spPr>
            <a:xfrm>
              <a:off x="0" y="1080"/>
              <a:ext cx="18287640" cy="1409040"/>
            </a:xfrm>
            <a:custGeom>
              <a:avLst/>
              <a:gdLst/>
              <a:ahLst/>
              <a:rect l="l" t="t" r="r" b="b"/>
              <a:pathLst>
                <a:path w="5365021" h="370614">
                  <a:moveTo>
                    <a:pt x="0" y="0"/>
                  </a:moveTo>
                  <a:lnTo>
                    <a:pt x="5365021" y="0"/>
                  </a:lnTo>
                  <a:lnTo>
                    <a:pt x="5365021" y="370614"/>
                  </a:lnTo>
                  <a:lnTo>
                    <a:pt x="0" y="370614"/>
                  </a:lnTo>
                  <a:close/>
                </a:path>
              </a:pathLst>
            </a:custGeom>
            <a:solidFill>
              <a:srgbClr val="21843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3" name="TextBox 5"/>
            <p:cNvSpPr/>
            <p:nvPr/>
          </p:nvSpPr>
          <p:spPr>
            <a:xfrm>
              <a:off x="0" y="-107640"/>
              <a:ext cx="2770200" cy="3199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364" name="Picture 6" descr=""/>
          <p:cNvPicPr/>
          <p:nvPr/>
        </p:nvPicPr>
        <p:blipFill>
          <a:blip r:embed="rId1"/>
          <a:stretch/>
        </p:blipFill>
        <p:spPr>
          <a:xfrm>
            <a:off x="646560" y="1080"/>
            <a:ext cx="86040" cy="1181160"/>
          </a:xfrm>
          <a:prstGeom prst="rect">
            <a:avLst/>
          </a:prstGeom>
          <a:ln w="0">
            <a:noFill/>
          </a:ln>
        </p:spPr>
      </p:pic>
      <p:sp>
        <p:nvSpPr>
          <p:cNvPr id="365" name="TextBox 9"/>
          <p:cNvSpPr/>
          <p:nvPr/>
        </p:nvSpPr>
        <p:spPr>
          <a:xfrm>
            <a:off x="923400" y="393840"/>
            <a:ext cx="875340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604"/>
              </a:lnSpc>
              <a:buNone/>
            </a:pPr>
            <a:r>
              <a:rPr b="0" lang="ru-RU" sz="5100" spc="-185" strike="noStrike">
                <a:solidFill>
                  <a:srgbClr val="ffffff"/>
                </a:solidFill>
                <a:latin typeface="Segoe UI"/>
                <a:ea typeface="Segoe UI"/>
              </a:rPr>
              <a:t>Флагманские проекты</a:t>
            </a:r>
            <a:endParaRPr b="0" lang="ru-RU" sz="5100" spc="-1" strike="noStrike">
              <a:latin typeface="Arial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3307396252"/>
              </p:ext>
            </p:extLst>
          </p:nvPr>
        </p:nvGraphicFramePr>
        <p:xfrm>
          <a:off x="923400" y="1790640"/>
          <a:ext cx="8906040" cy="7924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1659616940"/>
              </p:ext>
            </p:extLst>
          </p:nvPr>
        </p:nvGraphicFramePr>
        <p:xfrm>
          <a:off x="8610480" y="1714680"/>
          <a:ext cx="9524520" cy="807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Picture 2" descr=""/>
          <p:cNvPicPr/>
          <p:nvPr/>
        </p:nvPicPr>
        <p:blipFill>
          <a:blip r:embed="rId1"/>
          <a:srcRect l="0" t="19676" r="0" b="44315"/>
          <a:stretch/>
        </p:blipFill>
        <p:spPr>
          <a:xfrm>
            <a:off x="0" y="2476440"/>
            <a:ext cx="18287640" cy="4343040"/>
          </a:xfrm>
          <a:prstGeom prst="rect">
            <a:avLst/>
          </a:prstGeom>
          <a:ln w="0">
            <a:noFill/>
          </a:ln>
        </p:spPr>
      </p:pic>
      <p:sp>
        <p:nvSpPr>
          <p:cNvPr id="367" name="object 4"/>
          <p:cNvSpPr/>
          <p:nvPr/>
        </p:nvSpPr>
        <p:spPr>
          <a:xfrm>
            <a:off x="0" y="1237680"/>
            <a:ext cx="11223000" cy="1524600"/>
          </a:xfrm>
          <a:custGeom>
            <a:avLst/>
            <a:gdLst/>
            <a:ahLst/>
            <a:rect l="l" t="t" r="r" b="b"/>
            <a:pathLst>
              <a:path w="12338050" h="1676400">
                <a:moveTo>
                  <a:pt x="12337357" y="251"/>
                </a:moveTo>
                <a:lnTo>
                  <a:pt x="0" y="251"/>
                </a:lnTo>
                <a:lnTo>
                  <a:pt x="0" y="1676228"/>
                </a:lnTo>
                <a:lnTo>
                  <a:pt x="12337357" y="1676228"/>
                </a:lnTo>
                <a:lnTo>
                  <a:pt x="12337357" y="251"/>
                </a:lnTo>
                <a:close/>
              </a:path>
            </a:pathLst>
          </a:custGeom>
          <a:solidFill>
            <a:srgbClr val="3333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2426400" y="-19800"/>
            <a:ext cx="5658120" cy="1728720"/>
          </a:xfrm>
          <a:prstGeom prst="rect">
            <a:avLst/>
          </a:prstGeom>
          <a:noFill/>
          <a:ln w="0">
            <a:noFill/>
          </a:ln>
        </p:spPr>
        <p:txBody>
          <a:bodyPr lIns="0" rIns="0" tIns="10800" bIns="0" anchor="ctr">
            <a:noAutofit/>
          </a:bodyPr>
          <a:p>
            <a:pPr marL="11520">
              <a:lnSpc>
                <a:spcPct val="100000"/>
              </a:lnSpc>
              <a:spcBef>
                <a:spcPts val="85"/>
              </a:spcBef>
              <a:buNone/>
            </a:pPr>
            <a:r>
              <a:rPr b="0" lang="en-US" sz="3500" spc="-7" strike="noStrike">
                <a:solidFill>
                  <a:srgbClr val="000000"/>
                </a:solidFill>
                <a:latin typeface="Segoe UI"/>
                <a:ea typeface="Segoe UI"/>
              </a:rPr>
              <a:t>Город</a:t>
            </a:r>
            <a:r>
              <a:rPr b="0" lang="ru-RU" sz="3500" spc="-12" strike="noStrike">
                <a:solidFill>
                  <a:srgbClr val="000000"/>
                </a:solidFill>
                <a:latin typeface="Segoe UI"/>
                <a:ea typeface="Segoe UI"/>
              </a:rPr>
              <a:t> в 2035 г.</a:t>
            </a:r>
            <a:endParaRPr b="0" lang="en-US" sz="3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" name="object 8"/>
          <p:cNvSpPr/>
          <p:nvPr/>
        </p:nvSpPr>
        <p:spPr>
          <a:xfrm>
            <a:off x="342360" y="7332840"/>
            <a:ext cx="2724840" cy="188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880" bIns="0" anchor="t">
            <a:spAutoFit/>
          </a:bodyPr>
          <a:p>
            <a:pPr marL="34560">
              <a:lnSpc>
                <a:spcPct val="100000"/>
              </a:lnSpc>
              <a:spcBef>
                <a:spcPts val="660"/>
              </a:spcBef>
              <a:buNone/>
            </a:pPr>
            <a:r>
              <a:rPr b="1" lang="ru-RU" sz="6000" spc="-1" strike="noStrike">
                <a:solidFill>
                  <a:srgbClr val="333333"/>
                </a:solidFill>
                <a:latin typeface="Segoe UI"/>
                <a:ea typeface="Segoe UI"/>
              </a:rPr>
              <a:t>264,2 </a:t>
            </a:r>
            <a:r>
              <a:rPr b="1" lang="ru-RU" sz="2900" spc="-1" strike="noStrike">
                <a:solidFill>
                  <a:srgbClr val="333333"/>
                </a:solidFill>
                <a:latin typeface="Segoe UI"/>
                <a:ea typeface="Segoe UI"/>
              </a:rPr>
              <a:t>тыс.чел. населения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370" name="object 9"/>
          <p:cNvSpPr/>
          <p:nvPr/>
        </p:nvSpPr>
        <p:spPr>
          <a:xfrm>
            <a:off x="342360" y="7266240"/>
            <a:ext cx="952200" cy="94320"/>
          </a:xfrm>
          <a:custGeom>
            <a:avLst/>
            <a:gdLst/>
            <a:ahLst/>
            <a:rect l="l" t="t" r="r" b="b"/>
            <a:pathLst>
              <a:path w="1047115" h="104140">
                <a:moveTo>
                  <a:pt x="1046926" y="83"/>
                </a:moveTo>
                <a:lnTo>
                  <a:pt x="-9" y="83"/>
                </a:lnTo>
                <a:lnTo>
                  <a:pt x="-9" y="103647"/>
                </a:lnTo>
                <a:lnTo>
                  <a:pt x="1046926" y="103647"/>
                </a:lnTo>
                <a:lnTo>
                  <a:pt x="1046926" y="83"/>
                </a:lnTo>
                <a:close/>
              </a:path>
            </a:pathLst>
          </a:custGeom>
          <a:solidFill>
            <a:srgbClr val="008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object 10"/>
          <p:cNvSpPr/>
          <p:nvPr/>
        </p:nvSpPr>
        <p:spPr>
          <a:xfrm>
            <a:off x="3225240" y="7212600"/>
            <a:ext cx="2250720" cy="203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54800" bIns="0" anchor="t">
            <a:spAutoFit/>
          </a:bodyPr>
          <a:p>
            <a:pPr marL="34560">
              <a:lnSpc>
                <a:spcPct val="100000"/>
              </a:lnSpc>
              <a:spcBef>
                <a:spcPts val="660"/>
              </a:spcBef>
              <a:buNone/>
            </a:pPr>
            <a:r>
              <a:rPr b="1" lang="ru-RU" sz="6000" spc="-1" strike="noStrike">
                <a:solidFill>
                  <a:srgbClr val="333333"/>
                </a:solidFill>
                <a:latin typeface="Segoe UI"/>
                <a:ea typeface="Segoe UI"/>
              </a:rPr>
              <a:t>30</a:t>
            </a:r>
            <a:endParaRPr b="0" lang="ru-RU" sz="6000" spc="-1" strike="noStrike">
              <a:latin typeface="Arial"/>
            </a:endParaRPr>
          </a:p>
          <a:p>
            <a:pPr marL="34560">
              <a:lnSpc>
                <a:spcPct val="100000"/>
              </a:lnSpc>
              <a:spcBef>
                <a:spcPts val="660"/>
              </a:spcBef>
              <a:buNone/>
            </a:pPr>
            <a:r>
              <a:rPr b="1" lang="ru-RU" sz="2900" spc="-1" strike="noStrike">
                <a:solidFill>
                  <a:srgbClr val="333333"/>
                </a:solidFill>
                <a:latin typeface="Segoe UI"/>
                <a:ea typeface="Segoe UI"/>
              </a:rPr>
              <a:t>млрд.руб. инвестиций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372" name="object 11"/>
          <p:cNvSpPr/>
          <p:nvPr/>
        </p:nvSpPr>
        <p:spPr>
          <a:xfrm>
            <a:off x="3252240" y="7266240"/>
            <a:ext cx="952200" cy="94320"/>
          </a:xfrm>
          <a:custGeom>
            <a:avLst/>
            <a:gdLst/>
            <a:ahLst/>
            <a:rect l="l" t="t" r="r" b="b"/>
            <a:pathLst>
              <a:path w="1047114" h="104140">
                <a:moveTo>
                  <a:pt x="1046828" y="83"/>
                </a:moveTo>
                <a:lnTo>
                  <a:pt x="-107" y="83"/>
                </a:lnTo>
                <a:lnTo>
                  <a:pt x="-107" y="103647"/>
                </a:lnTo>
                <a:lnTo>
                  <a:pt x="1046828" y="103647"/>
                </a:lnTo>
                <a:lnTo>
                  <a:pt x="1046828" y="83"/>
                </a:lnTo>
                <a:close/>
              </a:path>
            </a:pathLst>
          </a:custGeom>
          <a:solidFill>
            <a:srgbClr val="008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object 12"/>
          <p:cNvSpPr/>
          <p:nvPr/>
        </p:nvSpPr>
        <p:spPr>
          <a:xfrm>
            <a:off x="10020240" y="6790680"/>
            <a:ext cx="3123720" cy="287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95120" bIns="0" anchor="t">
            <a:spAutoFit/>
          </a:bodyPr>
          <a:p>
            <a:pPr marL="36000">
              <a:lnSpc>
                <a:spcPct val="100000"/>
              </a:lnSpc>
              <a:spcBef>
                <a:spcPts val="660"/>
              </a:spcBef>
              <a:buNone/>
            </a:pPr>
            <a:r>
              <a:rPr b="1" lang="ru-RU" sz="8900" spc="-1" strike="noStrike" baseline="-2000">
                <a:solidFill>
                  <a:srgbClr val="333333"/>
                </a:solidFill>
                <a:latin typeface="Segoe UI"/>
                <a:ea typeface="Segoe UI"/>
              </a:rPr>
              <a:t>97 708</a:t>
            </a:r>
            <a:r>
              <a:rPr b="1" lang="ru-RU" sz="8900" spc="-1" strike="noStrike">
                <a:solidFill>
                  <a:srgbClr val="333333"/>
                </a:solidFill>
                <a:latin typeface="Segoe UI"/>
                <a:ea typeface="Segoe UI"/>
              </a:rPr>
              <a:t> </a:t>
            </a:r>
            <a:r>
              <a:rPr b="1" lang="ru-RU" sz="2900" spc="-1" strike="noStrike">
                <a:solidFill>
                  <a:srgbClr val="333333"/>
                </a:solidFill>
                <a:latin typeface="Segoe UI"/>
                <a:ea typeface="Segoe UI"/>
              </a:rPr>
              <a:t>среднемесячная зарплата работников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374" name="object 13"/>
          <p:cNvSpPr/>
          <p:nvPr/>
        </p:nvSpPr>
        <p:spPr>
          <a:xfrm>
            <a:off x="10020240" y="7266240"/>
            <a:ext cx="952200" cy="94320"/>
          </a:xfrm>
          <a:custGeom>
            <a:avLst/>
            <a:gdLst/>
            <a:ahLst/>
            <a:rect l="l" t="t" r="r" b="b"/>
            <a:pathLst>
              <a:path w="1047115" h="104140">
                <a:moveTo>
                  <a:pt x="1046631" y="83"/>
                </a:moveTo>
                <a:lnTo>
                  <a:pt x="-304" y="83"/>
                </a:lnTo>
                <a:lnTo>
                  <a:pt x="-304" y="103647"/>
                </a:lnTo>
                <a:lnTo>
                  <a:pt x="1046631" y="103647"/>
                </a:lnTo>
                <a:lnTo>
                  <a:pt x="1046631" y="83"/>
                </a:lnTo>
                <a:close/>
              </a:path>
            </a:pathLst>
          </a:custGeom>
          <a:solidFill>
            <a:srgbClr val="008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object 15"/>
          <p:cNvSpPr/>
          <p:nvPr/>
        </p:nvSpPr>
        <p:spPr>
          <a:xfrm>
            <a:off x="14040000" y="7238520"/>
            <a:ext cx="952200" cy="94320"/>
          </a:xfrm>
          <a:custGeom>
            <a:avLst/>
            <a:gdLst/>
            <a:ahLst/>
            <a:rect l="l" t="t" r="r" b="b"/>
            <a:pathLst>
              <a:path w="1047115" h="104140">
                <a:moveTo>
                  <a:pt x="1046532" y="83"/>
                </a:moveTo>
                <a:lnTo>
                  <a:pt x="-403" y="83"/>
                </a:lnTo>
                <a:lnTo>
                  <a:pt x="-403" y="103647"/>
                </a:lnTo>
                <a:lnTo>
                  <a:pt x="1046532" y="103647"/>
                </a:lnTo>
                <a:lnTo>
                  <a:pt x="1046532" y="83"/>
                </a:lnTo>
                <a:close/>
              </a:path>
            </a:pathLst>
          </a:custGeom>
          <a:solidFill>
            <a:srgbClr val="008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object 16"/>
          <p:cNvSpPr/>
          <p:nvPr/>
        </p:nvSpPr>
        <p:spPr>
          <a:xfrm>
            <a:off x="6240960" y="7262280"/>
            <a:ext cx="3283560" cy="240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880" bIns="0" anchor="t">
            <a:spAutoFit/>
          </a:bodyPr>
          <a:p>
            <a:pPr marL="11520">
              <a:lnSpc>
                <a:spcPct val="100000"/>
              </a:lnSpc>
              <a:spcBef>
                <a:spcPts val="660"/>
              </a:spcBef>
              <a:buNone/>
            </a:pPr>
            <a:r>
              <a:rPr b="1" lang="ru-RU" sz="6000" spc="-1" strike="noStrike">
                <a:solidFill>
                  <a:srgbClr val="333333"/>
                </a:solidFill>
                <a:latin typeface="Segoe UI"/>
                <a:ea typeface="Segoe UI"/>
              </a:rPr>
              <a:t>943,8</a:t>
            </a:r>
            <a:endParaRPr b="0" lang="ru-RU" sz="6000" spc="-1" strike="noStrike">
              <a:latin typeface="Arial"/>
            </a:endParaRPr>
          </a:p>
          <a:p>
            <a:pPr marL="11520">
              <a:lnSpc>
                <a:spcPct val="100000"/>
              </a:lnSpc>
              <a:spcBef>
                <a:spcPts val="660"/>
              </a:spcBef>
              <a:buNone/>
            </a:pPr>
            <a:r>
              <a:rPr b="1" lang="ru-RU" sz="2900" spc="-1" strike="noStrike">
                <a:solidFill>
                  <a:srgbClr val="333333"/>
                </a:solidFill>
                <a:latin typeface="Segoe UI"/>
                <a:ea typeface="Segoe UI"/>
              </a:rPr>
              <a:t>число СМСП, самозанятых на 10 тыс. населения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377" name="object 17"/>
          <p:cNvSpPr/>
          <p:nvPr/>
        </p:nvSpPr>
        <p:spPr>
          <a:xfrm>
            <a:off x="6281280" y="7285320"/>
            <a:ext cx="952200" cy="94320"/>
          </a:xfrm>
          <a:custGeom>
            <a:avLst/>
            <a:gdLst/>
            <a:ahLst/>
            <a:rect l="l" t="t" r="r" b="b"/>
            <a:pathLst>
              <a:path w="1047115" h="104140">
                <a:moveTo>
                  <a:pt x="1046729" y="83"/>
                </a:moveTo>
                <a:lnTo>
                  <a:pt x="-206" y="83"/>
                </a:lnTo>
                <a:lnTo>
                  <a:pt x="-206" y="103647"/>
                </a:lnTo>
                <a:lnTo>
                  <a:pt x="1046729" y="103647"/>
                </a:lnTo>
                <a:lnTo>
                  <a:pt x="1046729" y="83"/>
                </a:lnTo>
                <a:close/>
              </a:path>
            </a:pathLst>
          </a:custGeom>
          <a:solidFill>
            <a:srgbClr val="008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TextBox 2"/>
          <p:cNvSpPr/>
          <p:nvPr/>
        </p:nvSpPr>
        <p:spPr>
          <a:xfrm>
            <a:off x="2406960" y="1395720"/>
            <a:ext cx="7803360" cy="10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ffffff"/>
                </a:solidFill>
                <a:latin typeface="Segoe UI"/>
                <a:ea typeface="Segoe UI"/>
              </a:rPr>
              <a:t>Современная региональная столица, мировой центр компетенций в деревянном многоквартирном домостроении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ffffff"/>
                </a:solidFill>
                <a:latin typeface="Segoe UI"/>
                <a:ea typeface="Segoe UI"/>
              </a:rPr>
              <a:t>и глубокой переработке леса.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79" name="Рисунок 18" descr=""/>
          <p:cNvPicPr/>
          <p:nvPr/>
        </p:nvPicPr>
        <p:blipFill>
          <a:blip r:embed="rId2"/>
          <a:stretch/>
        </p:blipFill>
        <p:spPr>
          <a:xfrm>
            <a:off x="245880" y="324000"/>
            <a:ext cx="1353960" cy="1805400"/>
          </a:xfrm>
          <a:prstGeom prst="rect">
            <a:avLst/>
          </a:prstGeom>
          <a:ln w="0">
            <a:noFill/>
          </a:ln>
        </p:spPr>
      </p:pic>
      <p:sp>
        <p:nvSpPr>
          <p:cNvPr id="380" name="object 16"/>
          <p:cNvSpPr/>
          <p:nvPr/>
        </p:nvSpPr>
        <p:spPr>
          <a:xfrm>
            <a:off x="14040000" y="7313760"/>
            <a:ext cx="3014280" cy="240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880" bIns="0" anchor="t">
            <a:spAutoFit/>
          </a:bodyPr>
          <a:p>
            <a:pPr marL="11520">
              <a:lnSpc>
                <a:spcPct val="100000"/>
              </a:lnSpc>
              <a:spcBef>
                <a:spcPts val="660"/>
              </a:spcBef>
              <a:buNone/>
            </a:pPr>
            <a:r>
              <a:rPr b="1" lang="ru-RU" sz="6000" spc="-1" strike="noStrike">
                <a:solidFill>
                  <a:srgbClr val="333333"/>
                </a:solidFill>
                <a:latin typeface="Segoe UI"/>
                <a:ea typeface="Segoe UI"/>
              </a:rPr>
              <a:t>28,61</a:t>
            </a:r>
            <a:endParaRPr b="0" lang="ru-RU" sz="6000" spc="-1" strike="noStrike">
              <a:latin typeface="Arial"/>
            </a:endParaRPr>
          </a:p>
          <a:p>
            <a:pPr marL="11520">
              <a:lnSpc>
                <a:spcPct val="100000"/>
              </a:lnSpc>
              <a:spcBef>
                <a:spcPts val="660"/>
              </a:spcBef>
              <a:buNone/>
            </a:pPr>
            <a:r>
              <a:rPr b="1" lang="ru-RU" sz="2900" spc="-1" strike="noStrike">
                <a:solidFill>
                  <a:srgbClr val="333333"/>
                </a:solidFill>
                <a:latin typeface="Segoe UI"/>
                <a:ea typeface="Segoe UI"/>
              </a:rPr>
              <a:t>кв.м. приходится на одного жителя</a:t>
            </a:r>
            <a:endParaRPr b="0" lang="ru-RU" sz="2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2" descr=""/>
          <p:cNvPicPr/>
          <p:nvPr/>
        </p:nvPicPr>
        <p:blipFill>
          <a:blip r:embed="rId1"/>
          <a:srcRect l="0" t="19676" r="0" b="44315"/>
          <a:stretch/>
        </p:blipFill>
        <p:spPr>
          <a:xfrm>
            <a:off x="0" y="2476440"/>
            <a:ext cx="18287640" cy="4343040"/>
          </a:xfrm>
          <a:prstGeom prst="rect">
            <a:avLst/>
          </a:prstGeom>
          <a:ln w="0">
            <a:noFill/>
          </a:ln>
        </p:spPr>
      </p:pic>
      <p:sp>
        <p:nvSpPr>
          <p:cNvPr id="101" name="object 4"/>
          <p:cNvSpPr/>
          <p:nvPr/>
        </p:nvSpPr>
        <p:spPr>
          <a:xfrm>
            <a:off x="0" y="1237680"/>
            <a:ext cx="11223000" cy="1524600"/>
          </a:xfrm>
          <a:custGeom>
            <a:avLst/>
            <a:gdLst/>
            <a:ahLst/>
            <a:rect l="l" t="t" r="r" b="b"/>
            <a:pathLst>
              <a:path w="12338050" h="1676400">
                <a:moveTo>
                  <a:pt x="12337357" y="251"/>
                </a:moveTo>
                <a:lnTo>
                  <a:pt x="0" y="251"/>
                </a:lnTo>
                <a:lnTo>
                  <a:pt x="0" y="1676228"/>
                </a:lnTo>
                <a:lnTo>
                  <a:pt x="12337357" y="1676228"/>
                </a:lnTo>
                <a:lnTo>
                  <a:pt x="12337357" y="251"/>
                </a:lnTo>
                <a:close/>
              </a:path>
            </a:pathLst>
          </a:custGeom>
          <a:solidFill>
            <a:srgbClr val="3333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2426400" y="-19800"/>
            <a:ext cx="5658120" cy="1728720"/>
          </a:xfrm>
          <a:prstGeom prst="rect">
            <a:avLst/>
          </a:prstGeom>
          <a:noFill/>
          <a:ln w="0">
            <a:noFill/>
          </a:ln>
        </p:spPr>
        <p:txBody>
          <a:bodyPr lIns="0" rIns="0" tIns="10800" bIns="0" anchor="ctr">
            <a:noAutofit/>
          </a:bodyPr>
          <a:p>
            <a:pPr marL="11520">
              <a:lnSpc>
                <a:spcPct val="100000"/>
              </a:lnSpc>
              <a:spcBef>
                <a:spcPts val="85"/>
              </a:spcBef>
              <a:buNone/>
            </a:pPr>
            <a:r>
              <a:rPr b="0" lang="en-US" sz="3500" spc="-7" strike="noStrike">
                <a:solidFill>
                  <a:srgbClr val="000000"/>
                </a:solidFill>
                <a:latin typeface="Segoe UI"/>
                <a:ea typeface="Segoe UI"/>
              </a:rPr>
              <a:t>Город</a:t>
            </a:r>
            <a:r>
              <a:rPr b="0" lang="ru-RU" sz="3500" spc="-12" strike="noStrike">
                <a:solidFill>
                  <a:srgbClr val="000000"/>
                </a:solidFill>
                <a:latin typeface="Segoe UI"/>
                <a:ea typeface="Segoe UI"/>
              </a:rPr>
              <a:t> сегодня</a:t>
            </a:r>
            <a:endParaRPr b="0" lang="en-US" sz="3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object 8"/>
          <p:cNvSpPr/>
          <p:nvPr/>
        </p:nvSpPr>
        <p:spPr>
          <a:xfrm>
            <a:off x="342360" y="7332840"/>
            <a:ext cx="2724840" cy="188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880" bIns="0" anchor="t">
            <a:spAutoFit/>
          </a:bodyPr>
          <a:p>
            <a:pPr marL="34560">
              <a:lnSpc>
                <a:spcPct val="100000"/>
              </a:lnSpc>
              <a:spcBef>
                <a:spcPts val="660"/>
              </a:spcBef>
              <a:buNone/>
            </a:pPr>
            <a:r>
              <a:rPr b="1" lang="ru-RU" sz="6000" spc="-1" strike="noStrike">
                <a:solidFill>
                  <a:srgbClr val="333333"/>
                </a:solidFill>
                <a:latin typeface="Segoe UI"/>
                <a:ea typeface="Segoe UI"/>
              </a:rPr>
              <a:t>258,4 </a:t>
            </a:r>
            <a:r>
              <a:rPr b="1" lang="ru-RU" sz="2900" spc="-1" strike="noStrike">
                <a:solidFill>
                  <a:srgbClr val="333333"/>
                </a:solidFill>
                <a:latin typeface="Segoe UI"/>
                <a:ea typeface="Segoe UI"/>
              </a:rPr>
              <a:t>тыс.чел. населения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104" name="object 9"/>
          <p:cNvSpPr/>
          <p:nvPr/>
        </p:nvSpPr>
        <p:spPr>
          <a:xfrm>
            <a:off x="342360" y="7266240"/>
            <a:ext cx="952200" cy="94320"/>
          </a:xfrm>
          <a:custGeom>
            <a:avLst/>
            <a:gdLst/>
            <a:ahLst/>
            <a:rect l="l" t="t" r="r" b="b"/>
            <a:pathLst>
              <a:path w="1047115" h="104140">
                <a:moveTo>
                  <a:pt x="1046926" y="83"/>
                </a:moveTo>
                <a:lnTo>
                  <a:pt x="-9" y="83"/>
                </a:lnTo>
                <a:lnTo>
                  <a:pt x="-9" y="103647"/>
                </a:lnTo>
                <a:lnTo>
                  <a:pt x="1046926" y="103647"/>
                </a:lnTo>
                <a:lnTo>
                  <a:pt x="1046926" y="83"/>
                </a:lnTo>
                <a:close/>
              </a:path>
            </a:pathLst>
          </a:custGeom>
          <a:solidFill>
            <a:srgbClr val="008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5" name="object 10"/>
          <p:cNvSpPr/>
          <p:nvPr/>
        </p:nvSpPr>
        <p:spPr>
          <a:xfrm>
            <a:off x="3885840" y="7273800"/>
            <a:ext cx="2250720" cy="203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54800" bIns="0" anchor="t">
            <a:spAutoFit/>
          </a:bodyPr>
          <a:p>
            <a:pPr marL="34560">
              <a:lnSpc>
                <a:spcPct val="100000"/>
              </a:lnSpc>
              <a:spcBef>
                <a:spcPts val="660"/>
              </a:spcBef>
              <a:buNone/>
            </a:pPr>
            <a:r>
              <a:rPr b="1" lang="ru-RU" sz="6000" spc="-1" strike="noStrike">
                <a:solidFill>
                  <a:srgbClr val="333333"/>
                </a:solidFill>
                <a:latin typeface="Segoe UI"/>
                <a:ea typeface="Segoe UI"/>
              </a:rPr>
              <a:t>18</a:t>
            </a:r>
            <a:endParaRPr b="0" lang="ru-RU" sz="6000" spc="-1" strike="noStrike">
              <a:latin typeface="Arial"/>
            </a:endParaRPr>
          </a:p>
          <a:p>
            <a:pPr marL="34560">
              <a:lnSpc>
                <a:spcPct val="100000"/>
              </a:lnSpc>
              <a:spcBef>
                <a:spcPts val="660"/>
              </a:spcBef>
              <a:buNone/>
            </a:pPr>
            <a:r>
              <a:rPr b="1" lang="ru-RU" sz="2900" spc="-1" strike="noStrike">
                <a:solidFill>
                  <a:srgbClr val="333333"/>
                </a:solidFill>
                <a:latin typeface="Segoe UI"/>
                <a:ea typeface="Segoe UI"/>
              </a:rPr>
              <a:t>млрд.руб. инвестиций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106" name="object 11"/>
          <p:cNvSpPr/>
          <p:nvPr/>
        </p:nvSpPr>
        <p:spPr>
          <a:xfrm>
            <a:off x="3885840" y="7266240"/>
            <a:ext cx="952200" cy="94320"/>
          </a:xfrm>
          <a:custGeom>
            <a:avLst/>
            <a:gdLst/>
            <a:ahLst/>
            <a:rect l="l" t="t" r="r" b="b"/>
            <a:pathLst>
              <a:path w="1047114" h="104140">
                <a:moveTo>
                  <a:pt x="1046828" y="83"/>
                </a:moveTo>
                <a:lnTo>
                  <a:pt x="-107" y="83"/>
                </a:lnTo>
                <a:lnTo>
                  <a:pt x="-107" y="103647"/>
                </a:lnTo>
                <a:lnTo>
                  <a:pt x="1046828" y="103647"/>
                </a:lnTo>
                <a:lnTo>
                  <a:pt x="1046828" y="83"/>
                </a:lnTo>
                <a:close/>
              </a:path>
            </a:pathLst>
          </a:custGeom>
          <a:solidFill>
            <a:srgbClr val="008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7" name="object 13"/>
          <p:cNvSpPr/>
          <p:nvPr/>
        </p:nvSpPr>
        <p:spPr>
          <a:xfrm>
            <a:off x="10972800" y="7266240"/>
            <a:ext cx="952200" cy="94320"/>
          </a:xfrm>
          <a:custGeom>
            <a:avLst/>
            <a:gdLst/>
            <a:ahLst/>
            <a:rect l="l" t="t" r="r" b="b"/>
            <a:pathLst>
              <a:path w="1047115" h="104140">
                <a:moveTo>
                  <a:pt x="1046631" y="83"/>
                </a:moveTo>
                <a:lnTo>
                  <a:pt x="-304" y="83"/>
                </a:lnTo>
                <a:lnTo>
                  <a:pt x="-304" y="103647"/>
                </a:lnTo>
                <a:lnTo>
                  <a:pt x="1046631" y="103647"/>
                </a:lnTo>
                <a:lnTo>
                  <a:pt x="1046631" y="83"/>
                </a:lnTo>
                <a:close/>
              </a:path>
            </a:pathLst>
          </a:custGeom>
          <a:solidFill>
            <a:srgbClr val="008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" name="object 15"/>
          <p:cNvSpPr/>
          <p:nvPr/>
        </p:nvSpPr>
        <p:spPr>
          <a:xfrm>
            <a:off x="14516280" y="7266240"/>
            <a:ext cx="952200" cy="94320"/>
          </a:xfrm>
          <a:custGeom>
            <a:avLst/>
            <a:gdLst/>
            <a:ahLst/>
            <a:rect l="l" t="t" r="r" b="b"/>
            <a:pathLst>
              <a:path w="1047115" h="104140">
                <a:moveTo>
                  <a:pt x="1046532" y="83"/>
                </a:moveTo>
                <a:lnTo>
                  <a:pt x="-403" y="83"/>
                </a:lnTo>
                <a:lnTo>
                  <a:pt x="-403" y="103647"/>
                </a:lnTo>
                <a:lnTo>
                  <a:pt x="1046532" y="103647"/>
                </a:lnTo>
                <a:lnTo>
                  <a:pt x="1046532" y="83"/>
                </a:lnTo>
                <a:close/>
              </a:path>
            </a:pathLst>
          </a:custGeom>
          <a:solidFill>
            <a:srgbClr val="008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object 16"/>
          <p:cNvSpPr/>
          <p:nvPr/>
        </p:nvSpPr>
        <p:spPr>
          <a:xfrm>
            <a:off x="10972800" y="7287840"/>
            <a:ext cx="3014280" cy="196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880" bIns="0" anchor="t">
            <a:spAutoFit/>
          </a:bodyPr>
          <a:p>
            <a:pPr marL="11520">
              <a:lnSpc>
                <a:spcPct val="100000"/>
              </a:lnSpc>
              <a:spcBef>
                <a:spcPts val="660"/>
              </a:spcBef>
              <a:buNone/>
            </a:pPr>
            <a:r>
              <a:rPr b="1" lang="ru-RU" sz="6000" spc="-1" strike="noStrike">
                <a:solidFill>
                  <a:srgbClr val="333333"/>
                </a:solidFill>
                <a:latin typeface="Segoe UI"/>
                <a:ea typeface="Segoe UI"/>
              </a:rPr>
              <a:t>43,6</a:t>
            </a:r>
            <a:endParaRPr b="0" lang="ru-RU" sz="6000" spc="-1" strike="noStrike">
              <a:latin typeface="Arial"/>
            </a:endParaRPr>
          </a:p>
          <a:p>
            <a:pPr marL="11520">
              <a:lnSpc>
                <a:spcPct val="100000"/>
              </a:lnSpc>
              <a:spcBef>
                <a:spcPts val="660"/>
              </a:spcBef>
              <a:buNone/>
            </a:pPr>
            <a:r>
              <a:rPr b="1" lang="ru-RU" sz="2900" spc="-1" strike="noStrike">
                <a:solidFill>
                  <a:srgbClr val="333333"/>
                </a:solidFill>
                <a:latin typeface="Segoe UI"/>
                <a:ea typeface="Segoe UI"/>
              </a:rPr>
              <a:t>тыс.га площадь лесного фонда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110" name="object 17"/>
          <p:cNvSpPr/>
          <p:nvPr/>
        </p:nvSpPr>
        <p:spPr>
          <a:xfrm>
            <a:off x="7429320" y="7266240"/>
            <a:ext cx="952200" cy="94320"/>
          </a:xfrm>
          <a:custGeom>
            <a:avLst/>
            <a:gdLst/>
            <a:ahLst/>
            <a:rect l="l" t="t" r="r" b="b"/>
            <a:pathLst>
              <a:path w="1047115" h="104140">
                <a:moveTo>
                  <a:pt x="1046729" y="83"/>
                </a:moveTo>
                <a:lnTo>
                  <a:pt x="-206" y="83"/>
                </a:lnTo>
                <a:lnTo>
                  <a:pt x="-206" y="103647"/>
                </a:lnTo>
                <a:lnTo>
                  <a:pt x="1046729" y="103647"/>
                </a:lnTo>
                <a:lnTo>
                  <a:pt x="1046729" y="83"/>
                </a:lnTo>
                <a:close/>
              </a:path>
            </a:pathLst>
          </a:custGeom>
          <a:solidFill>
            <a:srgbClr val="008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TextBox 2"/>
          <p:cNvSpPr/>
          <p:nvPr/>
        </p:nvSpPr>
        <p:spPr>
          <a:xfrm>
            <a:off x="2406960" y="1395720"/>
            <a:ext cx="7803360" cy="10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ffffff"/>
                </a:solidFill>
                <a:latin typeface="Segoe UI"/>
                <a:ea typeface="Segoe UI"/>
              </a:rPr>
              <a:t>Сыктывкар – центр лесопереработки Республики Коми, СЗФО,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ffffff"/>
                </a:solidFill>
                <a:latin typeface="Segoe UI"/>
                <a:ea typeface="Segoe UI"/>
              </a:rPr>
              <a:t>административный, торговый, образовательный, медицинский,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ffffff"/>
                </a:solidFill>
                <a:latin typeface="Segoe UI"/>
                <a:ea typeface="Segoe UI"/>
              </a:rPr>
              <a:t>научный, культурный, спортивный центр Республики Коми.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12" name="Рисунок 18" descr=""/>
          <p:cNvPicPr/>
          <p:nvPr/>
        </p:nvPicPr>
        <p:blipFill>
          <a:blip r:embed="rId2"/>
          <a:stretch/>
        </p:blipFill>
        <p:spPr>
          <a:xfrm>
            <a:off x="245880" y="324000"/>
            <a:ext cx="1353960" cy="1805400"/>
          </a:xfrm>
          <a:prstGeom prst="rect">
            <a:avLst/>
          </a:prstGeom>
          <a:ln w="0">
            <a:noFill/>
          </a:ln>
        </p:spPr>
      </p:pic>
      <p:sp>
        <p:nvSpPr>
          <p:cNvPr id="113" name="object 16"/>
          <p:cNvSpPr/>
          <p:nvPr/>
        </p:nvSpPr>
        <p:spPr>
          <a:xfrm>
            <a:off x="14516280" y="7275240"/>
            <a:ext cx="3014280" cy="240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880" bIns="0" anchor="t">
            <a:spAutoFit/>
          </a:bodyPr>
          <a:p>
            <a:pPr marL="11520">
              <a:lnSpc>
                <a:spcPct val="100000"/>
              </a:lnSpc>
              <a:spcBef>
                <a:spcPts val="660"/>
              </a:spcBef>
              <a:buNone/>
            </a:pPr>
            <a:r>
              <a:rPr b="1" lang="ru-RU" sz="6000" spc="-1" strike="noStrike">
                <a:solidFill>
                  <a:srgbClr val="333333"/>
                </a:solidFill>
                <a:latin typeface="Segoe UI"/>
                <a:ea typeface="Segoe UI"/>
              </a:rPr>
              <a:t>26,44</a:t>
            </a:r>
            <a:endParaRPr b="0" lang="ru-RU" sz="6000" spc="-1" strike="noStrike">
              <a:latin typeface="Arial"/>
            </a:endParaRPr>
          </a:p>
          <a:p>
            <a:pPr marL="11520">
              <a:lnSpc>
                <a:spcPct val="100000"/>
              </a:lnSpc>
              <a:spcBef>
                <a:spcPts val="660"/>
              </a:spcBef>
              <a:buNone/>
            </a:pPr>
            <a:r>
              <a:rPr b="1" lang="ru-RU" sz="2900" spc="-1" strike="noStrike">
                <a:solidFill>
                  <a:srgbClr val="333333"/>
                </a:solidFill>
                <a:latin typeface="Segoe UI"/>
                <a:ea typeface="Segoe UI"/>
              </a:rPr>
              <a:t>кв.м. приходится на одного жителя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114" name="object 16"/>
          <p:cNvSpPr/>
          <p:nvPr/>
        </p:nvSpPr>
        <p:spPr>
          <a:xfrm>
            <a:off x="7429320" y="7329600"/>
            <a:ext cx="3314520" cy="240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880" bIns="0" anchor="t">
            <a:spAutoFit/>
          </a:bodyPr>
          <a:p>
            <a:pPr marL="11520">
              <a:lnSpc>
                <a:spcPct val="100000"/>
              </a:lnSpc>
              <a:spcBef>
                <a:spcPts val="660"/>
              </a:spcBef>
              <a:buNone/>
            </a:pPr>
            <a:r>
              <a:rPr b="1" lang="ru-RU" sz="6000" spc="-1" strike="noStrike">
                <a:solidFill>
                  <a:srgbClr val="333333"/>
                </a:solidFill>
                <a:latin typeface="Segoe UI"/>
                <a:ea typeface="Segoe UI"/>
              </a:rPr>
              <a:t>673,3</a:t>
            </a:r>
            <a:endParaRPr b="0" lang="ru-RU" sz="6000" spc="-1" strike="noStrike">
              <a:latin typeface="Arial"/>
            </a:endParaRPr>
          </a:p>
          <a:p>
            <a:pPr marL="11520">
              <a:lnSpc>
                <a:spcPct val="100000"/>
              </a:lnSpc>
              <a:spcBef>
                <a:spcPts val="660"/>
              </a:spcBef>
              <a:buNone/>
            </a:pPr>
            <a:r>
              <a:rPr b="1" lang="ru-RU" sz="2900" spc="-1" strike="noStrike">
                <a:solidFill>
                  <a:srgbClr val="333333"/>
                </a:solidFill>
                <a:latin typeface="Segoe UI"/>
                <a:ea typeface="Segoe UI"/>
              </a:rPr>
              <a:t>число СМСП, самозанятых на 10 тыс. населения</a:t>
            </a:r>
            <a:endParaRPr b="0" lang="ru-RU" sz="2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2" descr=""/>
          <p:cNvPicPr/>
          <p:nvPr/>
        </p:nvPicPr>
        <p:blipFill>
          <a:blip r:embed="rId1"/>
          <a:srcRect l="15028" t="0" r="29143" b="0"/>
          <a:stretch/>
        </p:blipFill>
        <p:spPr>
          <a:xfrm>
            <a:off x="46080" y="1410480"/>
            <a:ext cx="6963840" cy="8893440"/>
          </a:xfrm>
          <a:prstGeom prst="rect">
            <a:avLst/>
          </a:prstGeom>
          <a:ln w="0">
            <a:noFill/>
          </a:ln>
        </p:spPr>
      </p:pic>
      <p:grpSp>
        <p:nvGrpSpPr>
          <p:cNvPr id="116" name="Group 3"/>
          <p:cNvGrpSpPr/>
          <p:nvPr/>
        </p:nvGrpSpPr>
        <p:grpSpPr>
          <a:xfrm>
            <a:off x="0" y="-107640"/>
            <a:ext cx="18287640" cy="3199680"/>
            <a:chOff x="0" y="-107640"/>
            <a:chExt cx="18287640" cy="3199680"/>
          </a:xfrm>
        </p:grpSpPr>
        <p:sp>
          <p:nvSpPr>
            <p:cNvPr id="117" name="Freeform 4"/>
            <p:cNvSpPr/>
            <p:nvPr/>
          </p:nvSpPr>
          <p:spPr>
            <a:xfrm>
              <a:off x="0" y="1080"/>
              <a:ext cx="18287640" cy="1409040"/>
            </a:xfrm>
            <a:custGeom>
              <a:avLst/>
              <a:gdLst/>
              <a:ahLst/>
              <a:rect l="l" t="t" r="r" b="b"/>
              <a:pathLst>
                <a:path w="5365021" h="370614">
                  <a:moveTo>
                    <a:pt x="0" y="0"/>
                  </a:moveTo>
                  <a:lnTo>
                    <a:pt x="5365021" y="0"/>
                  </a:lnTo>
                  <a:lnTo>
                    <a:pt x="5365021" y="370614"/>
                  </a:lnTo>
                  <a:lnTo>
                    <a:pt x="0" y="370614"/>
                  </a:lnTo>
                  <a:close/>
                </a:path>
              </a:pathLst>
            </a:custGeom>
            <a:solidFill>
              <a:srgbClr val="21843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" name="TextBox 5"/>
            <p:cNvSpPr/>
            <p:nvPr/>
          </p:nvSpPr>
          <p:spPr>
            <a:xfrm>
              <a:off x="0" y="-107640"/>
              <a:ext cx="2770200" cy="3199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19" name="Picture 6" descr=""/>
          <p:cNvPicPr/>
          <p:nvPr/>
        </p:nvPicPr>
        <p:blipFill>
          <a:blip r:embed="rId2"/>
          <a:stretch/>
        </p:blipFill>
        <p:spPr>
          <a:xfrm>
            <a:off x="646560" y="1080"/>
            <a:ext cx="86040" cy="1181160"/>
          </a:xfrm>
          <a:prstGeom prst="rect">
            <a:avLst/>
          </a:prstGeom>
          <a:ln w="0">
            <a:noFill/>
          </a:ln>
        </p:spPr>
      </p:pic>
      <p:sp>
        <p:nvSpPr>
          <p:cNvPr id="120" name="TextBox 7"/>
          <p:cNvSpPr/>
          <p:nvPr/>
        </p:nvSpPr>
        <p:spPr>
          <a:xfrm>
            <a:off x="402840" y="1606320"/>
            <a:ext cx="4189680" cy="14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703"/>
              </a:lnSpc>
              <a:buNone/>
            </a:pPr>
            <a:r>
              <a:rPr b="0" lang="en-US" sz="4100" spc="-151" strike="noStrike">
                <a:solidFill>
                  <a:srgbClr val="ffffff"/>
                </a:solidFill>
                <a:latin typeface="Open Sans Condensed"/>
              </a:rPr>
              <a:t>Новые  сильные стороны:</a:t>
            </a:r>
            <a:endParaRPr b="0" lang="ru-RU" sz="4100" spc="-1" strike="noStrike">
              <a:latin typeface="Arial"/>
            </a:endParaRPr>
          </a:p>
        </p:txBody>
      </p:sp>
      <p:pic>
        <p:nvPicPr>
          <p:cNvPr id="121" name="Picture 8" descr=""/>
          <p:cNvPicPr/>
          <p:nvPr/>
        </p:nvPicPr>
        <p:blipFill>
          <a:blip r:embed="rId3"/>
          <a:stretch/>
        </p:blipFill>
        <p:spPr>
          <a:xfrm>
            <a:off x="-86400" y="1694160"/>
            <a:ext cx="7167960" cy="1162800"/>
          </a:xfrm>
          <a:prstGeom prst="rect">
            <a:avLst/>
          </a:prstGeom>
          <a:ln w="0">
            <a:noFill/>
          </a:ln>
        </p:spPr>
      </p:pic>
      <p:sp>
        <p:nvSpPr>
          <p:cNvPr id="122" name="TextBox 9"/>
          <p:cNvSpPr/>
          <p:nvPr/>
        </p:nvSpPr>
        <p:spPr>
          <a:xfrm>
            <a:off x="923400" y="393840"/>
            <a:ext cx="646740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604"/>
              </a:lnSpc>
              <a:buNone/>
            </a:pPr>
            <a:r>
              <a:rPr b="0" lang="en-US" sz="5100" spc="-185" strike="noStrike">
                <a:solidFill>
                  <a:srgbClr val="ffffff"/>
                </a:solidFill>
                <a:latin typeface="Segoe UI"/>
                <a:ea typeface="Segoe UI"/>
              </a:rPr>
              <a:t>SWOT - анализ</a:t>
            </a:r>
            <a:endParaRPr b="0" lang="ru-RU" sz="5100" spc="-1" strike="noStrike">
              <a:latin typeface="Arial"/>
            </a:endParaRPr>
          </a:p>
        </p:txBody>
      </p:sp>
      <p:sp>
        <p:nvSpPr>
          <p:cNvPr id="123" name="TextBox 10"/>
          <p:cNvSpPr/>
          <p:nvPr/>
        </p:nvSpPr>
        <p:spPr>
          <a:xfrm>
            <a:off x="1805400" y="1913760"/>
            <a:ext cx="5015520" cy="77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6094"/>
              </a:lnSpc>
              <a:buNone/>
            </a:pPr>
            <a:r>
              <a:rPr b="0" lang="ru-RU" sz="4400" spc="-162" strike="noStrike">
                <a:solidFill>
                  <a:srgbClr val="ffffff"/>
                </a:solidFill>
                <a:latin typeface="Segoe UI"/>
                <a:ea typeface="Segoe UI"/>
              </a:rPr>
              <a:t>Сильные стороны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24" name="TextBox 11"/>
          <p:cNvSpPr/>
          <p:nvPr/>
        </p:nvSpPr>
        <p:spPr>
          <a:xfrm>
            <a:off x="6940080" y="1474560"/>
            <a:ext cx="11194920" cy="871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698400" indent="-349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23" strike="noStrike">
                <a:solidFill>
                  <a:srgbClr val="000000"/>
                </a:solidFill>
                <a:latin typeface="Segoe UI"/>
                <a:ea typeface="Segoe UI"/>
              </a:rPr>
              <a:t>Столица Республики Коми.</a:t>
            </a:r>
            <a:endParaRPr b="0" lang="ru-RU" sz="2600" spc="-1" strike="noStrike">
              <a:latin typeface="Arial"/>
            </a:endParaRPr>
          </a:p>
          <a:p>
            <a:pPr lvl="1" marL="698400" indent="-349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23" strike="noStrike">
                <a:solidFill>
                  <a:srgbClr val="000000"/>
                </a:solidFill>
                <a:latin typeface="Segoe UI"/>
                <a:ea typeface="Segoe UI"/>
              </a:rPr>
              <a:t>Привлекательный для Севера и сельских районов.</a:t>
            </a:r>
            <a:endParaRPr b="0" lang="ru-RU" sz="2600" spc="-1" strike="noStrike">
              <a:latin typeface="Arial"/>
            </a:endParaRPr>
          </a:p>
          <a:p>
            <a:pPr lvl="1" marL="698400" indent="-349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23" strike="noStrike">
                <a:solidFill>
                  <a:srgbClr val="000000"/>
                </a:solidFill>
                <a:latin typeface="Segoe UI"/>
                <a:ea typeface="Segoe UI"/>
              </a:rPr>
              <a:t>Многоотраслевой характер экономики.</a:t>
            </a:r>
            <a:endParaRPr b="0" lang="ru-RU" sz="2600" spc="-1" strike="noStrike">
              <a:latin typeface="Arial"/>
            </a:endParaRPr>
          </a:p>
          <a:p>
            <a:pPr lvl="1" marL="698400" indent="-349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23" strike="noStrike">
                <a:solidFill>
                  <a:srgbClr val="000000"/>
                </a:solidFill>
                <a:latin typeface="Segoe UI"/>
                <a:ea typeface="Segoe UI"/>
              </a:rPr>
              <a:t>Наличие конкурентоспособных предприятий ЛПК.</a:t>
            </a:r>
            <a:endParaRPr b="0" lang="ru-RU" sz="2600" spc="-1" strike="noStrike">
              <a:latin typeface="Arial"/>
            </a:endParaRPr>
          </a:p>
          <a:p>
            <a:pPr lvl="1" marL="698400" indent="-349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23" strike="noStrike">
                <a:solidFill>
                  <a:srgbClr val="000000"/>
                </a:solidFill>
                <a:latin typeface="Segoe UI"/>
                <a:ea typeface="Segoe UI"/>
              </a:rPr>
              <a:t>Преобладание в экономике субъектов МСП. </a:t>
            </a:r>
            <a:endParaRPr b="0" lang="ru-RU" sz="2600" spc="-1" strike="noStrike">
              <a:latin typeface="Arial"/>
            </a:endParaRPr>
          </a:p>
          <a:p>
            <a:pPr lvl="1" marL="698400" indent="-349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23" strike="noStrike">
                <a:solidFill>
                  <a:srgbClr val="000000"/>
                </a:solidFill>
                <a:latin typeface="Segoe UI"/>
                <a:ea typeface="Segoe UI"/>
              </a:rPr>
              <a:t>Устойчивая бюджетно-финансовая система.</a:t>
            </a:r>
            <a:endParaRPr b="0" lang="ru-RU" sz="2600" spc="-1" strike="noStrike">
              <a:latin typeface="Arial"/>
            </a:endParaRPr>
          </a:p>
          <a:p>
            <a:pPr lvl="1" marL="698400" indent="-349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23" strike="noStrike">
                <a:solidFill>
                  <a:srgbClr val="000000"/>
                </a:solidFill>
                <a:latin typeface="Segoe UI"/>
                <a:ea typeface="Segoe UI"/>
              </a:rPr>
              <a:t>Доступное дошкольное образование.</a:t>
            </a:r>
            <a:endParaRPr b="0" lang="ru-RU" sz="2600" spc="-1" strike="noStrike">
              <a:latin typeface="Arial"/>
            </a:endParaRPr>
          </a:p>
          <a:p>
            <a:pPr lvl="1" marL="698400" indent="-349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23" strike="noStrike">
                <a:solidFill>
                  <a:srgbClr val="000000"/>
                </a:solidFill>
                <a:latin typeface="Segoe UI"/>
                <a:ea typeface="Segoe UI"/>
              </a:rPr>
              <a:t>Наличие научно-образовательного комплекса и промышленных предприятий, имеющих инновационный потенциал. </a:t>
            </a:r>
            <a:endParaRPr b="0" lang="ru-RU" sz="2600" spc="-1" strike="noStrike">
              <a:latin typeface="Arial"/>
            </a:endParaRPr>
          </a:p>
          <a:p>
            <a:pPr lvl="1" marL="698400" indent="-349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23" strike="noStrike">
                <a:solidFill>
                  <a:srgbClr val="000000"/>
                </a:solidFill>
                <a:latin typeface="Segoe UI"/>
                <a:ea typeface="Segoe UI"/>
              </a:rPr>
              <a:t>Лидер среди городов Республики Коми по доле жителей с высшим образованием.</a:t>
            </a:r>
            <a:endParaRPr b="0" lang="ru-RU" sz="2600" spc="-1" strike="noStrike">
              <a:latin typeface="Arial"/>
            </a:endParaRPr>
          </a:p>
          <a:p>
            <a:pPr lvl="1" marL="698400" indent="-349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23" strike="noStrike">
                <a:solidFill>
                  <a:srgbClr val="000000"/>
                </a:solidFill>
                <a:latin typeface="Segoe UI"/>
                <a:ea typeface="Segoe UI"/>
              </a:rPr>
              <a:t>Место расположения оптовых/складских баз. </a:t>
            </a:r>
            <a:endParaRPr b="0" lang="ru-RU" sz="2600" spc="-1" strike="noStrike">
              <a:latin typeface="Arial"/>
            </a:endParaRPr>
          </a:p>
          <a:p>
            <a:pPr lvl="1" marL="698400" indent="-349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23" strike="noStrike">
                <a:solidFill>
                  <a:srgbClr val="000000"/>
                </a:solidFill>
                <a:latin typeface="Segoe UI"/>
                <a:ea typeface="Segoe UI"/>
              </a:rPr>
              <a:t>Опыт привлечения иностранных инвестиций.</a:t>
            </a:r>
            <a:endParaRPr b="0" lang="ru-RU" sz="2600" spc="-1" strike="noStrike">
              <a:latin typeface="Arial"/>
            </a:endParaRPr>
          </a:p>
          <a:p>
            <a:pPr lvl="1" marL="698400" indent="-349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23" strike="noStrike">
                <a:solidFill>
                  <a:srgbClr val="000000"/>
                </a:solidFill>
                <a:latin typeface="Segoe UI"/>
                <a:ea typeface="Segoe UI"/>
              </a:rPr>
              <a:t>Опыт взаимодействия структур различного уровня, управления в кризисных условиях и социального партнерства.</a:t>
            </a:r>
            <a:endParaRPr b="0" lang="ru-RU" sz="2600" spc="-1" strike="noStrike">
              <a:latin typeface="Arial"/>
            </a:endParaRPr>
          </a:p>
          <a:p>
            <a:pPr lvl="1" marL="698400" indent="-349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23" strike="noStrike">
                <a:solidFill>
                  <a:srgbClr val="000000"/>
                </a:solidFill>
                <a:latin typeface="Segoe UI"/>
                <a:ea typeface="Segoe UI"/>
              </a:rPr>
              <a:t>Наличие аграрного сектора.</a:t>
            </a:r>
            <a:endParaRPr b="0" lang="ru-RU" sz="2600" spc="-1" strike="noStrike">
              <a:latin typeface="Arial"/>
            </a:endParaRPr>
          </a:p>
          <a:p>
            <a:pPr lvl="1" marL="698400" indent="-349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23" strike="noStrike">
                <a:solidFill>
                  <a:srgbClr val="000000"/>
                </a:solidFill>
                <a:latin typeface="Segoe UI"/>
                <a:ea typeface="Segoe UI"/>
              </a:rPr>
              <a:t>Наличие природных ресурсов.</a:t>
            </a:r>
            <a:endParaRPr b="0" lang="ru-RU" sz="2600" spc="-1" strike="noStrike">
              <a:latin typeface="Arial"/>
            </a:endParaRPr>
          </a:p>
          <a:p>
            <a:pPr lvl="1" marL="698400" indent="-349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23" strike="noStrike">
                <a:solidFill>
                  <a:srgbClr val="000000"/>
                </a:solidFill>
                <a:latin typeface="Segoe UI"/>
                <a:ea typeface="Segoe UI"/>
              </a:rPr>
              <a:t>Бесперебойное функционирование систем жизнеобеспечения.</a:t>
            </a:r>
            <a:endParaRPr b="0" lang="ru-RU" sz="2600" spc="-1" strike="noStrike">
              <a:latin typeface="Arial"/>
            </a:endParaRPr>
          </a:p>
          <a:p>
            <a:pPr lvl="1" marL="698400" indent="-349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23" strike="noStrike">
                <a:solidFill>
                  <a:srgbClr val="000000"/>
                </a:solidFill>
                <a:latin typeface="Segoe UI"/>
                <a:ea typeface="Segoe UI"/>
              </a:rPr>
              <a:t>Наличие функционального зонирования территории. </a:t>
            </a:r>
            <a:endParaRPr b="0" lang="ru-RU" sz="2600" spc="-1" strike="noStrike">
              <a:latin typeface="Arial"/>
            </a:endParaRPr>
          </a:p>
          <a:p>
            <a:pPr lvl="1" marL="698400" indent="-349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23" strike="noStrike">
                <a:solidFill>
                  <a:srgbClr val="000000"/>
                </a:solidFill>
                <a:latin typeface="Segoe UI"/>
                <a:ea typeface="Segoe UI"/>
              </a:rPr>
              <a:t>Исторический город. </a:t>
            </a:r>
            <a:endParaRPr b="0" lang="ru-RU" sz="2600" spc="-1" strike="noStrike">
              <a:latin typeface="Arial"/>
            </a:endParaRPr>
          </a:p>
          <a:p>
            <a:pPr lvl="1" marL="698400" indent="-349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23" strike="noStrike">
                <a:solidFill>
                  <a:srgbClr val="000000"/>
                </a:solidFill>
                <a:latin typeface="Segoe UI"/>
                <a:ea typeface="Segoe UI"/>
              </a:rPr>
              <a:t>Опыт проведения мероприятий различного масштаба.</a:t>
            </a:r>
            <a:endParaRPr b="0" lang="ru-RU" sz="2600" spc="-1" strike="noStrike">
              <a:latin typeface="Arial"/>
            </a:endParaRPr>
          </a:p>
          <a:p>
            <a:pPr lvl="1" marL="698400" indent="-349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600" spc="-123" strike="noStrike">
                <a:solidFill>
                  <a:srgbClr val="000000"/>
                </a:solidFill>
                <a:latin typeface="Segoe UI"/>
                <a:ea typeface="Segoe UI"/>
              </a:rPr>
              <a:t>Культурное наследие.</a:t>
            </a:r>
            <a:endParaRPr b="0" lang="ru-RU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2" descr=""/>
          <p:cNvPicPr/>
          <p:nvPr/>
        </p:nvPicPr>
        <p:blipFill>
          <a:blip r:embed="rId1"/>
          <a:srcRect l="15028" t="0" r="29143" b="0"/>
          <a:stretch/>
        </p:blipFill>
        <p:spPr>
          <a:xfrm>
            <a:off x="0" y="1335240"/>
            <a:ext cx="7391160" cy="6703560"/>
          </a:xfrm>
          <a:prstGeom prst="rect">
            <a:avLst/>
          </a:prstGeom>
          <a:ln w="0">
            <a:noFill/>
          </a:ln>
        </p:spPr>
      </p:pic>
      <p:grpSp>
        <p:nvGrpSpPr>
          <p:cNvPr id="126" name="Group 3"/>
          <p:cNvGrpSpPr/>
          <p:nvPr/>
        </p:nvGrpSpPr>
        <p:grpSpPr>
          <a:xfrm>
            <a:off x="0" y="-107640"/>
            <a:ext cx="18287640" cy="3199680"/>
            <a:chOff x="0" y="-107640"/>
            <a:chExt cx="18287640" cy="3199680"/>
          </a:xfrm>
        </p:grpSpPr>
        <p:sp>
          <p:nvSpPr>
            <p:cNvPr id="127" name="Freeform 4"/>
            <p:cNvSpPr/>
            <p:nvPr/>
          </p:nvSpPr>
          <p:spPr>
            <a:xfrm>
              <a:off x="0" y="1080"/>
              <a:ext cx="18287640" cy="1409040"/>
            </a:xfrm>
            <a:custGeom>
              <a:avLst/>
              <a:gdLst/>
              <a:ahLst/>
              <a:rect l="l" t="t" r="r" b="b"/>
              <a:pathLst>
                <a:path w="5365021" h="370614">
                  <a:moveTo>
                    <a:pt x="0" y="0"/>
                  </a:moveTo>
                  <a:lnTo>
                    <a:pt x="5365021" y="0"/>
                  </a:lnTo>
                  <a:lnTo>
                    <a:pt x="5365021" y="370614"/>
                  </a:lnTo>
                  <a:lnTo>
                    <a:pt x="0" y="370614"/>
                  </a:lnTo>
                  <a:close/>
                </a:path>
              </a:pathLst>
            </a:custGeom>
            <a:solidFill>
              <a:srgbClr val="21843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" name="TextBox 5"/>
            <p:cNvSpPr/>
            <p:nvPr/>
          </p:nvSpPr>
          <p:spPr>
            <a:xfrm>
              <a:off x="0" y="-107640"/>
              <a:ext cx="2770200" cy="3199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29" name="Picture 6" descr=""/>
          <p:cNvPicPr/>
          <p:nvPr/>
        </p:nvPicPr>
        <p:blipFill>
          <a:blip r:embed="rId2"/>
          <a:stretch/>
        </p:blipFill>
        <p:spPr>
          <a:xfrm>
            <a:off x="646560" y="1080"/>
            <a:ext cx="86040" cy="1181160"/>
          </a:xfrm>
          <a:prstGeom prst="rect">
            <a:avLst/>
          </a:prstGeom>
          <a:ln w="0">
            <a:noFill/>
          </a:ln>
        </p:spPr>
      </p:pic>
      <p:sp>
        <p:nvSpPr>
          <p:cNvPr id="130" name="TextBox 7"/>
          <p:cNvSpPr/>
          <p:nvPr/>
        </p:nvSpPr>
        <p:spPr>
          <a:xfrm>
            <a:off x="402840" y="1606320"/>
            <a:ext cx="4189680" cy="14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703"/>
              </a:lnSpc>
              <a:buNone/>
            </a:pPr>
            <a:r>
              <a:rPr b="0" lang="en-US" sz="4100" spc="-151" strike="noStrike">
                <a:solidFill>
                  <a:srgbClr val="ffffff"/>
                </a:solidFill>
                <a:latin typeface="Open Sans Condensed"/>
              </a:rPr>
              <a:t>Новые  сильные стороны:</a:t>
            </a:r>
            <a:endParaRPr b="0" lang="ru-RU" sz="4100" spc="-1" strike="noStrike">
              <a:latin typeface="Arial"/>
            </a:endParaRPr>
          </a:p>
        </p:txBody>
      </p:sp>
      <p:pic>
        <p:nvPicPr>
          <p:cNvPr id="131" name="Picture 8" descr=""/>
          <p:cNvPicPr/>
          <p:nvPr/>
        </p:nvPicPr>
        <p:blipFill>
          <a:blip r:embed="rId3"/>
          <a:stretch/>
        </p:blipFill>
        <p:spPr>
          <a:xfrm>
            <a:off x="-82440" y="1662840"/>
            <a:ext cx="7549560" cy="1216440"/>
          </a:xfrm>
          <a:prstGeom prst="rect">
            <a:avLst/>
          </a:prstGeom>
          <a:ln w="0">
            <a:noFill/>
          </a:ln>
        </p:spPr>
      </p:pic>
      <p:sp>
        <p:nvSpPr>
          <p:cNvPr id="132" name="TextBox 9"/>
          <p:cNvSpPr/>
          <p:nvPr/>
        </p:nvSpPr>
        <p:spPr>
          <a:xfrm>
            <a:off x="923400" y="393840"/>
            <a:ext cx="646740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604"/>
              </a:lnSpc>
              <a:buNone/>
            </a:pPr>
            <a:r>
              <a:rPr b="0" lang="en-US" sz="5100" spc="-185" strike="noStrike">
                <a:solidFill>
                  <a:srgbClr val="ffffff"/>
                </a:solidFill>
                <a:latin typeface="Segoe UI"/>
                <a:ea typeface="Segoe UI"/>
              </a:rPr>
              <a:t>SWOT - анализ</a:t>
            </a:r>
            <a:endParaRPr b="0" lang="ru-RU" sz="5100" spc="-1" strike="noStrike">
              <a:latin typeface="Arial"/>
            </a:endParaRPr>
          </a:p>
        </p:txBody>
      </p:sp>
      <p:sp>
        <p:nvSpPr>
          <p:cNvPr id="133" name="TextBox 10"/>
          <p:cNvSpPr/>
          <p:nvPr/>
        </p:nvSpPr>
        <p:spPr>
          <a:xfrm>
            <a:off x="1805400" y="1913760"/>
            <a:ext cx="5015520" cy="77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6094"/>
              </a:lnSpc>
              <a:buNone/>
            </a:pPr>
            <a:r>
              <a:rPr b="0" lang="ru-RU" sz="4400" spc="-162" strike="noStrike">
                <a:solidFill>
                  <a:srgbClr val="ffffff"/>
                </a:solidFill>
                <a:latin typeface="Segoe UI"/>
                <a:ea typeface="Segoe UI"/>
              </a:rPr>
              <a:t>Слабые стороны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34" name="TextBox 11"/>
          <p:cNvSpPr/>
          <p:nvPr/>
        </p:nvSpPr>
        <p:spPr>
          <a:xfrm>
            <a:off x="7380000" y="1410480"/>
            <a:ext cx="11068920" cy="876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Трудности в конкурентной борьбе за инвестиции и квалифицированные кадры.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Периферийное положение.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Гендерная диспропорция.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Рост заболеваемости населения.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Отток молодёжи и высококвалифицированных работников.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Дополнительные расходы бизнеса на льготы.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Нехватка инвестиций, низкие темпы строительства жилья.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Зависимость предприятий от экономических кризисов.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Неразвиты высокие технологии.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Часть головных офисов предприятий находится за пределами города. 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Изношенная транспортная и инженерно-энергетическая инфраструктуры.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Дотационный бюджет.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Наличие второй смены в школах.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Недооценено историко-культурное наследие. 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Отсутствует система управления транспортом.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Наличие «точечной» застройки.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Нет позиционирования города.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Низкая востребованность научно-инновационного потенциала.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Рост нагрузки на дороги, транспортная логистика.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Отсутствие строительства социального жилья.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Неразвитый уровень туристской инфраструктуры.</a:t>
            </a:r>
            <a:endParaRPr b="0" lang="ru-RU" sz="2500" spc="-1" strike="noStrike">
              <a:latin typeface="Arial"/>
            </a:endParaRPr>
          </a:p>
          <a:p>
            <a:pPr lvl="1" marL="6984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23" strike="noStrike">
                <a:solidFill>
                  <a:srgbClr val="000000"/>
                </a:solidFill>
                <a:latin typeface="Segoe UI"/>
                <a:ea typeface="Segoe UI"/>
              </a:rPr>
              <a:t>Наличие значительного количества отходов предприятий, свалок.  </a:t>
            </a:r>
            <a:endParaRPr b="0" lang="ru-RU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2" descr=""/>
          <p:cNvPicPr/>
          <p:nvPr/>
        </p:nvPicPr>
        <p:blipFill>
          <a:blip r:embed="rId1"/>
          <a:srcRect l="0" t="22897" r="0" b="33989"/>
          <a:stretch/>
        </p:blipFill>
        <p:spPr>
          <a:xfrm>
            <a:off x="0" y="1080"/>
            <a:ext cx="18287640" cy="4685040"/>
          </a:xfrm>
          <a:prstGeom prst="rect">
            <a:avLst/>
          </a:prstGeom>
          <a:ln w="0">
            <a:noFill/>
          </a:ln>
        </p:spPr>
      </p:pic>
      <p:grpSp>
        <p:nvGrpSpPr>
          <p:cNvPr id="136" name="Group 3"/>
          <p:cNvGrpSpPr/>
          <p:nvPr/>
        </p:nvGrpSpPr>
        <p:grpSpPr>
          <a:xfrm>
            <a:off x="0" y="-107640"/>
            <a:ext cx="18287640" cy="3199680"/>
            <a:chOff x="0" y="-107640"/>
            <a:chExt cx="18287640" cy="3199680"/>
          </a:xfrm>
        </p:grpSpPr>
        <p:sp>
          <p:nvSpPr>
            <p:cNvPr id="137" name="Freeform 4"/>
            <p:cNvSpPr/>
            <p:nvPr/>
          </p:nvSpPr>
          <p:spPr>
            <a:xfrm>
              <a:off x="0" y="1080"/>
              <a:ext cx="18287640" cy="1409040"/>
            </a:xfrm>
            <a:custGeom>
              <a:avLst/>
              <a:gdLst/>
              <a:ahLst/>
              <a:rect l="l" t="t" r="r" b="b"/>
              <a:pathLst>
                <a:path w="5365021" h="370614">
                  <a:moveTo>
                    <a:pt x="0" y="0"/>
                  </a:moveTo>
                  <a:lnTo>
                    <a:pt x="5365021" y="0"/>
                  </a:lnTo>
                  <a:lnTo>
                    <a:pt x="5365021" y="370614"/>
                  </a:lnTo>
                  <a:lnTo>
                    <a:pt x="0" y="370614"/>
                  </a:lnTo>
                  <a:close/>
                </a:path>
              </a:pathLst>
            </a:custGeom>
            <a:solidFill>
              <a:srgbClr val="21843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" name="TextBox 5"/>
            <p:cNvSpPr/>
            <p:nvPr/>
          </p:nvSpPr>
          <p:spPr>
            <a:xfrm>
              <a:off x="0" y="-107640"/>
              <a:ext cx="2770200" cy="3199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39" name="Picture 6" descr=""/>
          <p:cNvPicPr/>
          <p:nvPr/>
        </p:nvPicPr>
        <p:blipFill>
          <a:blip r:embed="rId2"/>
          <a:stretch/>
        </p:blipFill>
        <p:spPr>
          <a:xfrm>
            <a:off x="646560" y="1080"/>
            <a:ext cx="86040" cy="1181160"/>
          </a:xfrm>
          <a:prstGeom prst="rect">
            <a:avLst/>
          </a:prstGeom>
          <a:ln w="0">
            <a:noFill/>
          </a:ln>
        </p:spPr>
      </p:pic>
      <p:sp>
        <p:nvSpPr>
          <p:cNvPr id="140" name="TextBox 7"/>
          <p:cNvSpPr/>
          <p:nvPr/>
        </p:nvSpPr>
        <p:spPr>
          <a:xfrm>
            <a:off x="402840" y="1606320"/>
            <a:ext cx="4189680" cy="14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703"/>
              </a:lnSpc>
              <a:buNone/>
            </a:pPr>
            <a:r>
              <a:rPr b="0" lang="en-US" sz="4100" spc="-151" strike="noStrike">
                <a:solidFill>
                  <a:srgbClr val="ffffff"/>
                </a:solidFill>
                <a:latin typeface="Open Sans Condensed"/>
              </a:rPr>
              <a:t>Новые  сильные стороны:</a:t>
            </a:r>
            <a:endParaRPr b="0" lang="ru-RU" sz="4100" spc="-1" strike="noStrike">
              <a:latin typeface="Arial"/>
            </a:endParaRPr>
          </a:p>
        </p:txBody>
      </p:sp>
      <p:pic>
        <p:nvPicPr>
          <p:cNvPr id="141" name="Picture 8" descr=""/>
          <p:cNvPicPr/>
          <p:nvPr/>
        </p:nvPicPr>
        <p:blipFill>
          <a:blip r:embed="rId3"/>
          <a:stretch/>
        </p:blipFill>
        <p:spPr>
          <a:xfrm>
            <a:off x="-35280" y="1694160"/>
            <a:ext cx="7781760" cy="1298160"/>
          </a:xfrm>
          <a:prstGeom prst="rect">
            <a:avLst/>
          </a:prstGeom>
          <a:ln w="0">
            <a:noFill/>
          </a:ln>
        </p:spPr>
      </p:pic>
      <p:sp>
        <p:nvSpPr>
          <p:cNvPr id="142" name="TextBox 9"/>
          <p:cNvSpPr/>
          <p:nvPr/>
        </p:nvSpPr>
        <p:spPr>
          <a:xfrm>
            <a:off x="923400" y="393840"/>
            <a:ext cx="608652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604"/>
              </a:lnSpc>
              <a:buNone/>
            </a:pPr>
            <a:r>
              <a:rPr b="0" lang="en-US" sz="5100" spc="-185" strike="noStrike">
                <a:solidFill>
                  <a:srgbClr val="ffffff"/>
                </a:solidFill>
                <a:latin typeface="Segoe UI"/>
                <a:ea typeface="Segoe UI"/>
              </a:rPr>
              <a:t>SWOT - анализ</a:t>
            </a:r>
            <a:endParaRPr b="0" lang="ru-RU" sz="5100" spc="-1" strike="noStrike">
              <a:latin typeface="Arial"/>
            </a:endParaRPr>
          </a:p>
        </p:txBody>
      </p:sp>
      <p:sp>
        <p:nvSpPr>
          <p:cNvPr id="143" name="TextBox 10"/>
          <p:cNvSpPr/>
          <p:nvPr/>
        </p:nvSpPr>
        <p:spPr>
          <a:xfrm>
            <a:off x="1805400" y="1913760"/>
            <a:ext cx="5015520" cy="77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6094"/>
              </a:lnSpc>
              <a:buNone/>
            </a:pPr>
            <a:r>
              <a:rPr b="0" lang="en-US" sz="4400" spc="-162" strike="noStrike">
                <a:solidFill>
                  <a:srgbClr val="ffffff"/>
                </a:solidFill>
                <a:latin typeface="Open Sans Condensed"/>
              </a:rPr>
              <a:t> </a:t>
            </a:r>
            <a:r>
              <a:rPr b="0" lang="ru-RU" sz="4400" spc="-162" strike="noStrike">
                <a:solidFill>
                  <a:srgbClr val="ffffff"/>
                </a:solidFill>
                <a:latin typeface="Segoe UI"/>
                <a:ea typeface="Segoe UI"/>
              </a:rPr>
              <a:t>В</a:t>
            </a:r>
            <a:r>
              <a:rPr b="0" lang="en-US" sz="4400" spc="-162" strike="noStrike">
                <a:solidFill>
                  <a:srgbClr val="ffffff"/>
                </a:solidFill>
                <a:latin typeface="Segoe UI"/>
                <a:ea typeface="Segoe UI"/>
              </a:rPr>
              <a:t>озможнос</a:t>
            </a:r>
            <a:r>
              <a:rPr b="0" lang="ru-RU" sz="4400" spc="-162" strike="noStrike">
                <a:solidFill>
                  <a:srgbClr val="ffffff"/>
                </a:solidFill>
                <a:latin typeface="Segoe UI"/>
                <a:ea typeface="Segoe UI"/>
              </a:rPr>
              <a:t>ти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44" name="TextBox 11"/>
          <p:cNvSpPr/>
          <p:nvPr/>
        </p:nvSpPr>
        <p:spPr>
          <a:xfrm>
            <a:off x="304920" y="4900320"/>
            <a:ext cx="8305560" cy="469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Проекты развития Арктики. 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Г</a:t>
            </a:r>
            <a:r>
              <a:rPr b="0" lang="en-US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ородск</a:t>
            </a: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ая</a:t>
            </a:r>
            <a:r>
              <a:rPr b="0" lang="en-US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 а</a:t>
            </a: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гломерация города и района. 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Территориальная близость субъектов МСП к центрам поддержки. 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П</a:t>
            </a:r>
            <a:r>
              <a:rPr b="0" lang="en-US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ривлечени</a:t>
            </a: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е</a:t>
            </a:r>
            <a:r>
              <a:rPr b="0" lang="en-US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 туристов</a:t>
            </a: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.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Финансирование п</a:t>
            </a:r>
            <a:r>
              <a:rPr b="0" lang="en-US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роведени</a:t>
            </a: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я</a:t>
            </a:r>
            <a:r>
              <a:rPr b="0" lang="en-US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 мероприятий</a:t>
            </a: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.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Расселение аварийного жилищного фонда</a:t>
            </a: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 с участием средств Фонда содействия реформированию ЖКХ.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Создание условий для размещения в городе новых высокотехнологичных производств.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45" name="TextBox 11"/>
          <p:cNvSpPr/>
          <p:nvPr/>
        </p:nvSpPr>
        <p:spPr>
          <a:xfrm>
            <a:off x="8620200" y="4900320"/>
            <a:ext cx="9067320" cy="383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Столичный статус.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Усиление позиции города за счет использования научного потенциала. 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Реализация крупнейших инфраструктурных проектов.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Повышение уровня диверсификации экономики.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Наличие вертикально интегрированных компаний, реализующих собственные стратегии развития на территории города.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Комплексное освоение территорий.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2" descr=""/>
          <p:cNvPicPr/>
          <p:nvPr/>
        </p:nvPicPr>
        <p:blipFill>
          <a:blip r:embed="rId1"/>
          <a:srcRect l="0" t="22897" r="0" b="33989"/>
          <a:stretch/>
        </p:blipFill>
        <p:spPr>
          <a:xfrm>
            <a:off x="0" y="1080"/>
            <a:ext cx="18287640" cy="4947840"/>
          </a:xfrm>
          <a:prstGeom prst="rect">
            <a:avLst/>
          </a:prstGeom>
          <a:ln w="0">
            <a:noFill/>
          </a:ln>
        </p:spPr>
      </p:pic>
      <p:grpSp>
        <p:nvGrpSpPr>
          <p:cNvPr id="147" name="Group 3"/>
          <p:cNvGrpSpPr/>
          <p:nvPr/>
        </p:nvGrpSpPr>
        <p:grpSpPr>
          <a:xfrm>
            <a:off x="0" y="-107640"/>
            <a:ext cx="18287640" cy="3199680"/>
            <a:chOff x="0" y="-107640"/>
            <a:chExt cx="18287640" cy="3199680"/>
          </a:xfrm>
        </p:grpSpPr>
        <p:sp>
          <p:nvSpPr>
            <p:cNvPr id="148" name="Freeform 4"/>
            <p:cNvSpPr/>
            <p:nvPr/>
          </p:nvSpPr>
          <p:spPr>
            <a:xfrm>
              <a:off x="0" y="1080"/>
              <a:ext cx="18287640" cy="1409040"/>
            </a:xfrm>
            <a:custGeom>
              <a:avLst/>
              <a:gdLst/>
              <a:ahLst/>
              <a:rect l="l" t="t" r="r" b="b"/>
              <a:pathLst>
                <a:path w="5365021" h="370614">
                  <a:moveTo>
                    <a:pt x="0" y="0"/>
                  </a:moveTo>
                  <a:lnTo>
                    <a:pt x="5365021" y="0"/>
                  </a:lnTo>
                  <a:lnTo>
                    <a:pt x="5365021" y="370614"/>
                  </a:lnTo>
                  <a:lnTo>
                    <a:pt x="0" y="370614"/>
                  </a:lnTo>
                  <a:close/>
                </a:path>
              </a:pathLst>
            </a:custGeom>
            <a:solidFill>
              <a:srgbClr val="21843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" name="TextBox 5"/>
            <p:cNvSpPr/>
            <p:nvPr/>
          </p:nvSpPr>
          <p:spPr>
            <a:xfrm>
              <a:off x="0" y="-107640"/>
              <a:ext cx="2770200" cy="3199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50" name="Picture 6" descr=""/>
          <p:cNvPicPr/>
          <p:nvPr/>
        </p:nvPicPr>
        <p:blipFill>
          <a:blip r:embed="rId2"/>
          <a:stretch/>
        </p:blipFill>
        <p:spPr>
          <a:xfrm>
            <a:off x="646560" y="1080"/>
            <a:ext cx="86040" cy="1181160"/>
          </a:xfrm>
          <a:prstGeom prst="rect">
            <a:avLst/>
          </a:prstGeom>
          <a:ln w="0">
            <a:noFill/>
          </a:ln>
        </p:spPr>
      </p:pic>
      <p:sp>
        <p:nvSpPr>
          <p:cNvPr id="151" name="TextBox 7"/>
          <p:cNvSpPr/>
          <p:nvPr/>
        </p:nvSpPr>
        <p:spPr>
          <a:xfrm>
            <a:off x="402840" y="1606320"/>
            <a:ext cx="4189680" cy="14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703"/>
              </a:lnSpc>
              <a:buNone/>
            </a:pPr>
            <a:r>
              <a:rPr b="0" lang="en-US" sz="4100" spc="-151" strike="noStrike">
                <a:solidFill>
                  <a:srgbClr val="ffffff"/>
                </a:solidFill>
                <a:latin typeface="Open Sans Condensed"/>
              </a:rPr>
              <a:t>Новые  сильные стороны:</a:t>
            </a:r>
            <a:endParaRPr b="0" lang="ru-RU" sz="4100" spc="-1" strike="noStrike">
              <a:latin typeface="Arial"/>
            </a:endParaRPr>
          </a:p>
        </p:txBody>
      </p:sp>
      <p:pic>
        <p:nvPicPr>
          <p:cNvPr id="152" name="Picture 8" descr=""/>
          <p:cNvPicPr/>
          <p:nvPr/>
        </p:nvPicPr>
        <p:blipFill>
          <a:blip r:embed="rId3"/>
          <a:stretch/>
        </p:blipFill>
        <p:spPr>
          <a:xfrm>
            <a:off x="0" y="1695240"/>
            <a:ext cx="7781760" cy="1298160"/>
          </a:xfrm>
          <a:prstGeom prst="rect">
            <a:avLst/>
          </a:prstGeom>
          <a:ln w="0">
            <a:noFill/>
          </a:ln>
        </p:spPr>
      </p:pic>
      <p:sp>
        <p:nvSpPr>
          <p:cNvPr id="153" name="TextBox 9"/>
          <p:cNvSpPr/>
          <p:nvPr/>
        </p:nvSpPr>
        <p:spPr>
          <a:xfrm>
            <a:off x="923400" y="393840"/>
            <a:ext cx="608652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604"/>
              </a:lnSpc>
              <a:buNone/>
            </a:pPr>
            <a:r>
              <a:rPr b="0" lang="en-US" sz="5100" spc="-185" strike="noStrike">
                <a:solidFill>
                  <a:srgbClr val="ffffff"/>
                </a:solidFill>
                <a:latin typeface="Segoe UI"/>
                <a:ea typeface="Segoe UI"/>
              </a:rPr>
              <a:t>SWOT - анализ</a:t>
            </a:r>
            <a:endParaRPr b="0" lang="ru-RU" sz="5100" spc="-1" strike="noStrike">
              <a:latin typeface="Arial"/>
            </a:endParaRPr>
          </a:p>
        </p:txBody>
      </p:sp>
      <p:sp>
        <p:nvSpPr>
          <p:cNvPr id="154" name="TextBox 10"/>
          <p:cNvSpPr/>
          <p:nvPr/>
        </p:nvSpPr>
        <p:spPr>
          <a:xfrm>
            <a:off x="1805400" y="1913760"/>
            <a:ext cx="5015520" cy="77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6094"/>
              </a:lnSpc>
              <a:buNone/>
            </a:pPr>
            <a:r>
              <a:rPr b="0" lang="en-US" sz="4400" spc="-162" strike="noStrike">
                <a:solidFill>
                  <a:srgbClr val="ffffff"/>
                </a:solidFill>
                <a:latin typeface="Open Sans Condensed"/>
              </a:rPr>
              <a:t> </a:t>
            </a:r>
            <a:r>
              <a:rPr b="0" lang="ru-RU" sz="4400" spc="-162" strike="noStrike">
                <a:solidFill>
                  <a:srgbClr val="ffffff"/>
                </a:solidFill>
                <a:latin typeface="Segoe UI"/>
                <a:ea typeface="Segoe UI"/>
              </a:rPr>
              <a:t>Угрозы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55" name="TextBox 11"/>
          <p:cNvSpPr/>
          <p:nvPr/>
        </p:nvSpPr>
        <p:spPr>
          <a:xfrm>
            <a:off x="279360" y="5038200"/>
            <a:ext cx="8067600" cy="469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Сокращение спроса на продукцию предприятий.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Зависимость от работы градообразующих предприятий.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Высокая занятость в бюджетной сфере.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Риски в сфере занятости населения.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Высокая конкуренция со стороны федеральных сетей.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Санкции.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Необеспеченность инженерной инфраструктурой земельных участков.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56" name="TextBox 11"/>
          <p:cNvSpPr/>
          <p:nvPr/>
        </p:nvSpPr>
        <p:spPr>
          <a:xfrm>
            <a:off x="8458200" y="5024160"/>
            <a:ext cx="9600840" cy="511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Отсутствие государственной поддержки приведет к сужению возможностей для создания новых высокотехнологичных производств. 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Усиление конкуренции со стороны более крупных городов.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Низкая обеспеченность местной продукцией.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Зависимость от вышестоящих бюджетов.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Вывод прибыли и активов предприятий. 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Нехватка инвестиций и новых технологий для развития экономики.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Отсутствие хорошо оплачиваемых рабочих мест. </a:t>
            </a:r>
            <a:endParaRPr b="0" lang="ru-RU" sz="2800" spc="-1" strike="noStrike">
              <a:latin typeface="Arial"/>
            </a:endParaRPr>
          </a:p>
          <a:p>
            <a:pPr lvl="1" marL="806040" indent="-402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37" strike="noStrike">
                <a:solidFill>
                  <a:srgbClr val="000000"/>
                </a:solidFill>
                <a:latin typeface="Segoe UI"/>
                <a:ea typeface="Segoe UI"/>
              </a:rPr>
              <a:t>Сильная зависимость предприятий от внешних событий.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Freeform 6"/>
          <p:cNvSpPr/>
          <p:nvPr/>
        </p:nvSpPr>
        <p:spPr>
          <a:xfrm>
            <a:off x="45000" y="-46440"/>
            <a:ext cx="18242640" cy="3056040"/>
          </a:xfrm>
          <a:custGeom>
            <a:avLst/>
            <a:gdLst/>
            <a:ahLst/>
            <a:rect l="l" t="t" r="r" b="b"/>
            <a:pathLst>
              <a:path w="5351790" h="977417">
                <a:moveTo>
                  <a:pt x="0" y="0"/>
                </a:moveTo>
                <a:lnTo>
                  <a:pt x="5351790" y="0"/>
                </a:lnTo>
                <a:lnTo>
                  <a:pt x="5351790" y="977417"/>
                </a:lnTo>
                <a:lnTo>
                  <a:pt x="0" y="977417"/>
                </a:lnTo>
                <a:close/>
              </a:path>
            </a:pathLst>
          </a:custGeom>
          <a:solidFill>
            <a:srgbClr val="00b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8" name="Picture 8" descr=""/>
          <p:cNvPicPr/>
          <p:nvPr/>
        </p:nvPicPr>
        <p:blipFill>
          <a:blip r:embed="rId1"/>
          <a:srcRect l="0" t="0" r="24592" b="42409"/>
          <a:stretch/>
        </p:blipFill>
        <p:spPr>
          <a:xfrm>
            <a:off x="0" y="-46440"/>
            <a:ext cx="6919560" cy="3056040"/>
          </a:xfrm>
          <a:prstGeom prst="rect">
            <a:avLst/>
          </a:prstGeom>
          <a:ln w="0">
            <a:solidFill>
              <a:srgbClr val="4f81bd"/>
            </a:solidFill>
          </a:ln>
        </p:spPr>
      </p:pic>
      <p:sp>
        <p:nvSpPr>
          <p:cNvPr id="159" name="TextBox 12"/>
          <p:cNvSpPr/>
          <p:nvPr/>
        </p:nvSpPr>
        <p:spPr>
          <a:xfrm>
            <a:off x="898560" y="9727200"/>
            <a:ext cx="611280" cy="92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2438"/>
              </a:lnSpc>
              <a:buNone/>
            </a:pPr>
            <a:r>
              <a:rPr b="0" lang="en-US" sz="1600" spc="-63" strike="noStrike">
                <a:solidFill>
                  <a:srgbClr val="ffffff"/>
                </a:solidFill>
                <a:latin typeface="Open Sans Condensed"/>
              </a:rPr>
              <a:t>О регионе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60" name="TextBox 14"/>
          <p:cNvSpPr/>
          <p:nvPr/>
        </p:nvSpPr>
        <p:spPr>
          <a:xfrm>
            <a:off x="533520" y="0"/>
            <a:ext cx="6019560" cy="284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7478"/>
              </a:lnSpc>
              <a:buNone/>
            </a:pPr>
            <a:r>
              <a:rPr b="0" lang="en-US" sz="7300" spc="-284" strike="noStrike">
                <a:solidFill>
                  <a:srgbClr val="ffffff"/>
                </a:solidFill>
                <a:latin typeface="Segoe UI"/>
                <a:ea typeface="Segoe UI"/>
              </a:rPr>
              <a:t>Главн</a:t>
            </a:r>
            <a:r>
              <a:rPr b="0" lang="ru-RU" sz="7300" spc="-284" strike="noStrike">
                <a:solidFill>
                  <a:srgbClr val="ffffff"/>
                </a:solidFill>
                <a:latin typeface="Segoe UI"/>
                <a:ea typeface="Segoe UI"/>
              </a:rPr>
              <a:t>ая</a:t>
            </a:r>
            <a:r>
              <a:rPr b="0" lang="en-US" sz="7300" spc="-284" strike="noStrike">
                <a:solidFill>
                  <a:srgbClr val="ffffff"/>
                </a:solidFill>
                <a:latin typeface="Segoe UI"/>
                <a:ea typeface="Segoe UI"/>
              </a:rPr>
              <a:t> ценность Стратегии</a:t>
            </a:r>
            <a:endParaRPr b="0" lang="ru-RU" sz="7300" spc="-1" strike="noStrike">
              <a:latin typeface="Arial"/>
            </a:endParaRPr>
          </a:p>
        </p:txBody>
      </p:sp>
      <p:sp>
        <p:nvSpPr>
          <p:cNvPr id="161" name="TextBox 15"/>
          <p:cNvSpPr/>
          <p:nvPr/>
        </p:nvSpPr>
        <p:spPr>
          <a:xfrm>
            <a:off x="8458200" y="0"/>
            <a:ext cx="8324640" cy="243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9188"/>
              </a:lnSpc>
              <a:buNone/>
            </a:pPr>
            <a:r>
              <a:rPr b="0" lang="en-US" sz="11400" spc="-522" strike="noStrike">
                <a:solidFill>
                  <a:srgbClr val="ffffff"/>
                </a:solidFill>
                <a:latin typeface="Segoe UI"/>
                <a:ea typeface="Segoe UI"/>
              </a:rPr>
              <a:t>Человек</a:t>
            </a:r>
            <a:endParaRPr b="0" lang="ru-RU" sz="11400" spc="-1" strike="noStrike">
              <a:latin typeface="Arial"/>
            </a:endParaRPr>
          </a:p>
        </p:txBody>
      </p:sp>
      <p:sp>
        <p:nvSpPr>
          <p:cNvPr id="162" name="TextBox 22"/>
          <p:cNvSpPr/>
          <p:nvPr/>
        </p:nvSpPr>
        <p:spPr>
          <a:xfrm>
            <a:off x="1538280" y="3874680"/>
            <a:ext cx="16368480" cy="197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>
              <a:lnSpc>
                <a:spcPts val="3110"/>
              </a:lnSpc>
              <a:buNone/>
            </a:pPr>
            <a:r>
              <a:rPr b="0" lang="en-US" sz="3500" spc="-114" strike="noStrike">
                <a:solidFill>
                  <a:srgbClr val="000000"/>
                </a:solidFill>
                <a:latin typeface="Segoe UI"/>
                <a:ea typeface="Segoe UI"/>
              </a:rPr>
              <a:t>Главной стратегической целью социально-экономического развития МО ГО «Сыктывкар» является рост качества жизни населения за счет благоустройства города, развити</a:t>
            </a:r>
            <a:r>
              <a:rPr b="0" lang="ru-RU" sz="3500" spc="-114" strike="noStrike">
                <a:solidFill>
                  <a:srgbClr val="000000"/>
                </a:solidFill>
                <a:latin typeface="Segoe UI"/>
                <a:ea typeface="Segoe UI"/>
              </a:rPr>
              <a:t>я</a:t>
            </a:r>
            <a:r>
              <a:rPr b="0" lang="en-US" sz="3500" spc="-114" strike="noStrike">
                <a:solidFill>
                  <a:srgbClr val="000000"/>
                </a:solidFill>
                <a:latin typeface="Segoe UI"/>
                <a:ea typeface="Segoe UI"/>
              </a:rPr>
              <a:t> культурного потенциала и сохранени</a:t>
            </a:r>
            <a:r>
              <a:rPr b="0" lang="ru-RU" sz="3500" spc="-114" strike="noStrike">
                <a:solidFill>
                  <a:srgbClr val="000000"/>
                </a:solidFill>
                <a:latin typeface="Segoe UI"/>
                <a:ea typeface="Segoe UI"/>
              </a:rPr>
              <a:t>я</a:t>
            </a:r>
            <a:r>
              <a:rPr b="0" lang="en-US" sz="3500" spc="-114" strike="noStrike">
                <a:solidFill>
                  <a:srgbClr val="000000"/>
                </a:solidFill>
                <a:latin typeface="Segoe UI"/>
                <a:ea typeface="Segoe UI"/>
              </a:rPr>
              <a:t> культурного наследия, модернизации социальной сферы, создания элементов конкурентоспособной инновационной экономики, позиционирования города как «Столицы леса».</a:t>
            </a:r>
            <a:endParaRPr b="0" lang="ru-RU" sz="3500" spc="-1" strike="noStrike">
              <a:latin typeface="Arial"/>
            </a:endParaRPr>
          </a:p>
        </p:txBody>
      </p:sp>
      <p:pic>
        <p:nvPicPr>
          <p:cNvPr id="163" name="object 13" descr=""/>
          <p:cNvPicPr/>
          <p:nvPr/>
        </p:nvPicPr>
        <p:blipFill>
          <a:blip r:embed="rId2"/>
          <a:stretch/>
        </p:blipFill>
        <p:spPr>
          <a:xfrm>
            <a:off x="426960" y="4305240"/>
            <a:ext cx="792000" cy="761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3"/>
          <p:cNvGrpSpPr/>
          <p:nvPr/>
        </p:nvGrpSpPr>
        <p:grpSpPr>
          <a:xfrm>
            <a:off x="0" y="-107640"/>
            <a:ext cx="18287640" cy="3199680"/>
            <a:chOff x="0" y="-107640"/>
            <a:chExt cx="18287640" cy="3199680"/>
          </a:xfrm>
        </p:grpSpPr>
        <p:sp>
          <p:nvSpPr>
            <p:cNvPr id="165" name="Freeform 4"/>
            <p:cNvSpPr/>
            <p:nvPr/>
          </p:nvSpPr>
          <p:spPr>
            <a:xfrm>
              <a:off x="0" y="1080"/>
              <a:ext cx="18287640" cy="1409040"/>
            </a:xfrm>
            <a:custGeom>
              <a:avLst/>
              <a:gdLst/>
              <a:ahLst/>
              <a:rect l="l" t="t" r="r" b="b"/>
              <a:pathLst>
                <a:path w="5365021" h="370614">
                  <a:moveTo>
                    <a:pt x="0" y="0"/>
                  </a:moveTo>
                  <a:lnTo>
                    <a:pt x="5365021" y="0"/>
                  </a:lnTo>
                  <a:lnTo>
                    <a:pt x="5365021" y="370614"/>
                  </a:lnTo>
                  <a:lnTo>
                    <a:pt x="0" y="370614"/>
                  </a:lnTo>
                  <a:close/>
                </a:path>
              </a:pathLst>
            </a:custGeom>
            <a:solidFill>
              <a:srgbClr val="21843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" name="TextBox 5"/>
            <p:cNvSpPr/>
            <p:nvPr/>
          </p:nvSpPr>
          <p:spPr>
            <a:xfrm>
              <a:off x="0" y="-107640"/>
              <a:ext cx="2770200" cy="3199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67" name="Picture 6" descr=""/>
          <p:cNvPicPr/>
          <p:nvPr/>
        </p:nvPicPr>
        <p:blipFill>
          <a:blip r:embed="rId1"/>
          <a:stretch/>
        </p:blipFill>
        <p:spPr>
          <a:xfrm>
            <a:off x="646560" y="1080"/>
            <a:ext cx="86040" cy="1181160"/>
          </a:xfrm>
          <a:prstGeom prst="rect">
            <a:avLst/>
          </a:prstGeom>
          <a:ln w="0">
            <a:noFill/>
          </a:ln>
        </p:spPr>
      </p:pic>
      <p:sp>
        <p:nvSpPr>
          <p:cNvPr id="168" name="TextBox 9"/>
          <p:cNvSpPr/>
          <p:nvPr/>
        </p:nvSpPr>
        <p:spPr>
          <a:xfrm>
            <a:off x="923400" y="393840"/>
            <a:ext cx="875340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604"/>
              </a:lnSpc>
              <a:buNone/>
            </a:pPr>
            <a:r>
              <a:rPr b="0" lang="ru-RU" sz="5100" spc="-185" strike="noStrike">
                <a:solidFill>
                  <a:srgbClr val="ffffff"/>
                </a:solidFill>
                <a:latin typeface="Open Sans Condensed Bold"/>
              </a:rPr>
              <a:t>Приоритеты развития</a:t>
            </a:r>
            <a:endParaRPr b="0" lang="ru-RU" sz="5100" spc="-1" strike="noStrike">
              <a:latin typeface="Arial"/>
            </a:endParaRPr>
          </a:p>
        </p:txBody>
      </p:sp>
      <p:sp>
        <p:nvSpPr>
          <p:cNvPr id="169" name="TextBox 10"/>
          <p:cNvSpPr/>
          <p:nvPr/>
        </p:nvSpPr>
        <p:spPr>
          <a:xfrm>
            <a:off x="1805400" y="1913760"/>
            <a:ext cx="5015520" cy="77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6094"/>
              </a:lnSpc>
              <a:buNone/>
            </a:pPr>
            <a:r>
              <a:rPr b="0" lang="en-US" sz="4400" spc="-162" strike="noStrike">
                <a:solidFill>
                  <a:srgbClr val="ffffff"/>
                </a:solidFill>
                <a:latin typeface="Open Sans Condensed"/>
              </a:rPr>
              <a:t> </a:t>
            </a:r>
            <a:r>
              <a:rPr b="0" lang="ru-RU" sz="4400" spc="-162" strike="noStrike">
                <a:solidFill>
                  <a:srgbClr val="ffffff"/>
                </a:solidFill>
                <a:latin typeface="Open Sans Condensed"/>
              </a:rPr>
              <a:t>Угрозы</a:t>
            </a:r>
            <a:endParaRPr b="0" lang="ru-RU" sz="4400" spc="-1" strike="noStrike">
              <a:latin typeface="Arial"/>
            </a:endParaRPr>
          </a:p>
        </p:txBody>
      </p:sp>
      <p:grpSp>
        <p:nvGrpSpPr>
          <p:cNvPr id="170" name="object 5"/>
          <p:cNvGrpSpPr/>
          <p:nvPr/>
        </p:nvGrpSpPr>
        <p:grpSpPr>
          <a:xfrm>
            <a:off x="5181480" y="2476440"/>
            <a:ext cx="8533440" cy="5637960"/>
            <a:chOff x="5181480" y="2476440"/>
            <a:chExt cx="8533440" cy="5637960"/>
          </a:xfrm>
        </p:grpSpPr>
        <p:pic>
          <p:nvPicPr>
            <p:cNvPr id="171" name="object 6" descr=""/>
            <p:cNvPicPr/>
            <p:nvPr/>
          </p:nvPicPr>
          <p:blipFill>
            <a:blip r:embed="rId2"/>
            <a:stretch/>
          </p:blipFill>
          <p:spPr>
            <a:xfrm>
              <a:off x="5181480" y="2476440"/>
              <a:ext cx="8533440" cy="5637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2" name="object 8"/>
            <p:cNvSpPr/>
            <p:nvPr/>
          </p:nvSpPr>
          <p:spPr>
            <a:xfrm>
              <a:off x="7238880" y="5219640"/>
              <a:ext cx="3213720" cy="1681920"/>
            </a:xfrm>
            <a:custGeom>
              <a:avLst/>
              <a:gdLst/>
              <a:ahLst/>
              <a:rect l="l" t="t" r="r" b="b"/>
              <a:pathLst>
                <a:path w="2498090" h="1061085">
                  <a:moveTo>
                    <a:pt x="2431097" y="1060996"/>
                  </a:moveTo>
                  <a:lnTo>
                    <a:pt x="66865" y="1060996"/>
                  </a:lnTo>
                  <a:lnTo>
                    <a:pt x="28208" y="1050554"/>
                  </a:lnTo>
                  <a:lnTo>
                    <a:pt x="8358" y="1027582"/>
                  </a:lnTo>
                  <a:lnTo>
                    <a:pt x="1044" y="1004610"/>
                  </a:lnTo>
                  <a:lnTo>
                    <a:pt x="0" y="994168"/>
                  </a:lnTo>
                  <a:lnTo>
                    <a:pt x="0" y="66827"/>
                  </a:lnTo>
                  <a:lnTo>
                    <a:pt x="10447" y="28192"/>
                  </a:lnTo>
                  <a:lnTo>
                    <a:pt x="33432" y="8353"/>
                  </a:lnTo>
                  <a:lnTo>
                    <a:pt x="56417" y="1044"/>
                  </a:lnTo>
                  <a:lnTo>
                    <a:pt x="66865" y="0"/>
                  </a:lnTo>
                  <a:lnTo>
                    <a:pt x="2431097" y="0"/>
                  </a:lnTo>
                  <a:lnTo>
                    <a:pt x="2469732" y="10441"/>
                  </a:lnTo>
                  <a:lnTo>
                    <a:pt x="2489571" y="33413"/>
                  </a:lnTo>
                  <a:lnTo>
                    <a:pt x="2496880" y="56385"/>
                  </a:lnTo>
                  <a:lnTo>
                    <a:pt x="2497924" y="66827"/>
                  </a:lnTo>
                  <a:lnTo>
                    <a:pt x="2497924" y="994168"/>
                  </a:lnTo>
                  <a:lnTo>
                    <a:pt x="2487483" y="1032803"/>
                  </a:lnTo>
                  <a:lnTo>
                    <a:pt x="2464511" y="1052642"/>
                  </a:lnTo>
                  <a:lnTo>
                    <a:pt x="2441539" y="1059951"/>
                  </a:lnTo>
                  <a:lnTo>
                    <a:pt x="2431097" y="10609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73" name="object 42"/>
          <p:cNvGrpSpPr/>
          <p:nvPr/>
        </p:nvGrpSpPr>
        <p:grpSpPr>
          <a:xfrm>
            <a:off x="2286000" y="1943280"/>
            <a:ext cx="3886560" cy="2894760"/>
            <a:chOff x="2286000" y="1943280"/>
            <a:chExt cx="3886560" cy="2894760"/>
          </a:xfrm>
        </p:grpSpPr>
        <p:sp>
          <p:nvSpPr>
            <p:cNvPr id="174" name="object 43"/>
            <p:cNvSpPr/>
            <p:nvPr/>
          </p:nvSpPr>
          <p:spPr>
            <a:xfrm>
              <a:off x="2448360" y="2044080"/>
              <a:ext cx="3724200" cy="2793960"/>
            </a:xfrm>
            <a:custGeom>
              <a:avLst/>
              <a:gdLst/>
              <a:ahLst/>
              <a:rect l="l" t="t" r="r" b="b"/>
              <a:pathLst>
                <a:path w="1331595" h="1329689">
                  <a:moveTo>
                    <a:pt x="1331366" y="1329334"/>
                  </a:moveTo>
                  <a:lnTo>
                    <a:pt x="0" y="1329334"/>
                  </a:lnTo>
                  <a:lnTo>
                    <a:pt x="0" y="0"/>
                  </a:lnTo>
                  <a:lnTo>
                    <a:pt x="1331366" y="0"/>
                  </a:lnTo>
                  <a:lnTo>
                    <a:pt x="1331366" y="1329334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" name="object 44"/>
            <p:cNvSpPr/>
            <p:nvPr/>
          </p:nvSpPr>
          <p:spPr>
            <a:xfrm>
              <a:off x="2426040" y="2025000"/>
              <a:ext cx="3551760" cy="2668320"/>
            </a:xfrm>
            <a:custGeom>
              <a:avLst/>
              <a:gdLst/>
              <a:ahLst/>
              <a:rect l="l" t="t" r="r" b="b"/>
              <a:pathLst>
                <a:path w="1270000" h="1270000">
                  <a:moveTo>
                    <a:pt x="634898" y="1269847"/>
                  </a:moveTo>
                  <a:lnTo>
                    <a:pt x="587516" y="1268106"/>
                  </a:lnTo>
                  <a:lnTo>
                    <a:pt x="541080" y="1262963"/>
                  </a:lnTo>
                  <a:lnTo>
                    <a:pt x="495712" y="1254542"/>
                  </a:lnTo>
                  <a:lnTo>
                    <a:pt x="451535" y="1242965"/>
                  </a:lnTo>
                  <a:lnTo>
                    <a:pt x="408672" y="1228356"/>
                  </a:lnTo>
                  <a:lnTo>
                    <a:pt x="367245" y="1210836"/>
                  </a:lnTo>
                  <a:lnTo>
                    <a:pt x="327378" y="1190530"/>
                  </a:lnTo>
                  <a:lnTo>
                    <a:pt x="289194" y="1167558"/>
                  </a:lnTo>
                  <a:lnTo>
                    <a:pt x="252814" y="1142046"/>
                  </a:lnTo>
                  <a:lnTo>
                    <a:pt x="218362" y="1114114"/>
                  </a:lnTo>
                  <a:lnTo>
                    <a:pt x="185961" y="1083886"/>
                  </a:lnTo>
                  <a:lnTo>
                    <a:pt x="155733" y="1051484"/>
                  </a:lnTo>
                  <a:lnTo>
                    <a:pt x="127801" y="1017033"/>
                  </a:lnTo>
                  <a:lnTo>
                    <a:pt x="102288" y="980653"/>
                  </a:lnTo>
                  <a:lnTo>
                    <a:pt x="79317" y="942468"/>
                  </a:lnTo>
                  <a:lnTo>
                    <a:pt x="59010" y="902601"/>
                  </a:lnTo>
                  <a:lnTo>
                    <a:pt x="41491" y="861175"/>
                  </a:lnTo>
                  <a:lnTo>
                    <a:pt x="26881" y="818312"/>
                  </a:lnTo>
                  <a:lnTo>
                    <a:pt x="15305" y="774135"/>
                  </a:lnTo>
                  <a:lnTo>
                    <a:pt x="6884" y="728767"/>
                  </a:lnTo>
                  <a:lnTo>
                    <a:pt x="1741" y="682331"/>
                  </a:lnTo>
                  <a:lnTo>
                    <a:pt x="0" y="634949"/>
                  </a:lnTo>
                  <a:lnTo>
                    <a:pt x="1741" y="587560"/>
                  </a:lnTo>
                  <a:lnTo>
                    <a:pt x="6884" y="541118"/>
                  </a:lnTo>
                  <a:lnTo>
                    <a:pt x="15305" y="495744"/>
                  </a:lnTo>
                  <a:lnTo>
                    <a:pt x="26881" y="451562"/>
                  </a:lnTo>
                  <a:lnTo>
                    <a:pt x="41491" y="408695"/>
                  </a:lnTo>
                  <a:lnTo>
                    <a:pt x="59010" y="367265"/>
                  </a:lnTo>
                  <a:lnTo>
                    <a:pt x="79317" y="327394"/>
                  </a:lnTo>
                  <a:lnTo>
                    <a:pt x="102288" y="289207"/>
                  </a:lnTo>
                  <a:lnTo>
                    <a:pt x="127801" y="252824"/>
                  </a:lnTo>
                  <a:lnTo>
                    <a:pt x="155733" y="218370"/>
                  </a:lnTo>
                  <a:lnTo>
                    <a:pt x="185961" y="185967"/>
                  </a:lnTo>
                  <a:lnTo>
                    <a:pt x="218362" y="155738"/>
                  </a:lnTo>
                  <a:lnTo>
                    <a:pt x="252814" y="127805"/>
                  </a:lnTo>
                  <a:lnTo>
                    <a:pt x="289194" y="102291"/>
                  </a:lnTo>
                  <a:lnTo>
                    <a:pt x="327378" y="79319"/>
                  </a:lnTo>
                  <a:lnTo>
                    <a:pt x="367245" y="59011"/>
                  </a:lnTo>
                  <a:lnTo>
                    <a:pt x="408672" y="41491"/>
                  </a:lnTo>
                  <a:lnTo>
                    <a:pt x="451535" y="26882"/>
                  </a:lnTo>
                  <a:lnTo>
                    <a:pt x="495712" y="15305"/>
                  </a:lnTo>
                  <a:lnTo>
                    <a:pt x="541080" y="6884"/>
                  </a:lnTo>
                  <a:lnTo>
                    <a:pt x="587516" y="1741"/>
                  </a:lnTo>
                  <a:lnTo>
                    <a:pt x="634898" y="0"/>
                  </a:lnTo>
                  <a:lnTo>
                    <a:pt x="682286" y="1741"/>
                  </a:lnTo>
                  <a:lnTo>
                    <a:pt x="728729" y="6884"/>
                  </a:lnTo>
                  <a:lnTo>
                    <a:pt x="774102" y="15305"/>
                  </a:lnTo>
                  <a:lnTo>
                    <a:pt x="818284" y="26882"/>
                  </a:lnTo>
                  <a:lnTo>
                    <a:pt x="861152" y="41491"/>
                  </a:lnTo>
                  <a:lnTo>
                    <a:pt x="902582" y="59011"/>
                  </a:lnTo>
                  <a:lnTo>
                    <a:pt x="942452" y="79319"/>
                  </a:lnTo>
                  <a:lnTo>
                    <a:pt x="980640" y="102291"/>
                  </a:lnTo>
                  <a:lnTo>
                    <a:pt x="1017022" y="127805"/>
                  </a:lnTo>
                  <a:lnTo>
                    <a:pt x="1051476" y="155738"/>
                  </a:lnTo>
                  <a:lnTo>
                    <a:pt x="1083879" y="185967"/>
                  </a:lnTo>
                  <a:lnTo>
                    <a:pt x="1114109" y="218370"/>
                  </a:lnTo>
                  <a:lnTo>
                    <a:pt x="1142042" y="252824"/>
                  </a:lnTo>
                  <a:lnTo>
                    <a:pt x="1167556" y="289207"/>
                  </a:lnTo>
                  <a:lnTo>
                    <a:pt x="1190528" y="327394"/>
                  </a:lnTo>
                  <a:lnTo>
                    <a:pt x="1210835" y="367265"/>
                  </a:lnTo>
                  <a:lnTo>
                    <a:pt x="1228355" y="408695"/>
                  </a:lnTo>
                  <a:lnTo>
                    <a:pt x="1242965" y="451562"/>
                  </a:lnTo>
                  <a:lnTo>
                    <a:pt x="1254542" y="495744"/>
                  </a:lnTo>
                  <a:lnTo>
                    <a:pt x="1262963" y="541118"/>
                  </a:lnTo>
                  <a:lnTo>
                    <a:pt x="1268106" y="587560"/>
                  </a:lnTo>
                  <a:lnTo>
                    <a:pt x="1269847" y="634949"/>
                  </a:lnTo>
                  <a:lnTo>
                    <a:pt x="1268106" y="682331"/>
                  </a:lnTo>
                  <a:lnTo>
                    <a:pt x="1262963" y="728767"/>
                  </a:lnTo>
                  <a:lnTo>
                    <a:pt x="1254542" y="774135"/>
                  </a:lnTo>
                  <a:lnTo>
                    <a:pt x="1242965" y="818312"/>
                  </a:lnTo>
                  <a:lnTo>
                    <a:pt x="1228355" y="861175"/>
                  </a:lnTo>
                  <a:lnTo>
                    <a:pt x="1210835" y="902601"/>
                  </a:lnTo>
                  <a:lnTo>
                    <a:pt x="1190528" y="942468"/>
                  </a:lnTo>
                  <a:lnTo>
                    <a:pt x="1167556" y="980653"/>
                  </a:lnTo>
                  <a:lnTo>
                    <a:pt x="1142042" y="1017033"/>
                  </a:lnTo>
                  <a:lnTo>
                    <a:pt x="1114109" y="1051484"/>
                  </a:lnTo>
                  <a:lnTo>
                    <a:pt x="1083879" y="1083886"/>
                  </a:lnTo>
                  <a:lnTo>
                    <a:pt x="1051476" y="1114114"/>
                  </a:lnTo>
                  <a:lnTo>
                    <a:pt x="1017022" y="1142046"/>
                  </a:lnTo>
                  <a:lnTo>
                    <a:pt x="980640" y="1167558"/>
                  </a:lnTo>
                  <a:lnTo>
                    <a:pt x="942452" y="1190530"/>
                  </a:lnTo>
                  <a:lnTo>
                    <a:pt x="902582" y="1210836"/>
                  </a:lnTo>
                  <a:lnTo>
                    <a:pt x="861152" y="1228356"/>
                  </a:lnTo>
                  <a:lnTo>
                    <a:pt x="818284" y="1242965"/>
                  </a:lnTo>
                  <a:lnTo>
                    <a:pt x="774102" y="1254542"/>
                  </a:lnTo>
                  <a:lnTo>
                    <a:pt x="728729" y="1262963"/>
                  </a:lnTo>
                  <a:lnTo>
                    <a:pt x="682286" y="1268106"/>
                  </a:lnTo>
                  <a:lnTo>
                    <a:pt x="634898" y="12698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" name="object 45"/>
            <p:cNvSpPr/>
            <p:nvPr/>
          </p:nvSpPr>
          <p:spPr>
            <a:xfrm>
              <a:off x="2286000" y="1943280"/>
              <a:ext cx="3830760" cy="2761920"/>
            </a:xfrm>
            <a:custGeom>
              <a:avLst/>
              <a:gdLst/>
              <a:ahLst/>
              <a:rect l="l" t="t" r="r" b="b"/>
              <a:pathLst>
                <a:path w="1369695" h="1314450">
                  <a:moveTo>
                    <a:pt x="1369415" y="1314399"/>
                  </a:moveTo>
                  <a:lnTo>
                    <a:pt x="0" y="1314399"/>
                  </a:lnTo>
                  <a:lnTo>
                    <a:pt x="0" y="0"/>
                  </a:lnTo>
                  <a:lnTo>
                    <a:pt x="1369415" y="0"/>
                  </a:lnTo>
                  <a:lnTo>
                    <a:pt x="1369415" y="1314399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77" name="object 9"/>
          <p:cNvSpPr/>
          <p:nvPr/>
        </p:nvSpPr>
        <p:spPr>
          <a:xfrm>
            <a:off x="7238880" y="5600880"/>
            <a:ext cx="3123720" cy="100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0800" bIns="0" anchor="t">
            <a:spAutoFit/>
          </a:bodyPr>
          <a:p>
            <a:pPr marL="10800" indent="25920" algn="ctr">
              <a:lnSpc>
                <a:spcPct val="113000"/>
              </a:lnSpc>
              <a:spcBef>
                <a:spcPts val="85"/>
              </a:spcBef>
              <a:buNone/>
              <a:tabLst>
                <a:tab algn="l" pos="0"/>
              </a:tabLst>
            </a:pPr>
            <a:r>
              <a:rPr b="1" lang="ru-RU" sz="2900" spc="-1" strike="noStrike">
                <a:solidFill>
                  <a:srgbClr val="000000"/>
                </a:solidFill>
                <a:latin typeface="Segoe UI"/>
                <a:ea typeface="Segoe UI"/>
              </a:rPr>
              <a:t>ПРИОРИТЕТЫ РАЗВИТИЯ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178" name="object 46"/>
          <p:cNvSpPr/>
          <p:nvPr/>
        </p:nvSpPr>
        <p:spPr>
          <a:xfrm>
            <a:off x="2362320" y="2857680"/>
            <a:ext cx="3809520" cy="92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560" bIns="0" anchor="t">
            <a:spAutoFit/>
          </a:bodyPr>
          <a:p>
            <a:pPr marL="11520" indent="24120" algn="ctr">
              <a:lnSpc>
                <a:spcPct val="104000"/>
              </a:lnSpc>
              <a:spcBef>
                <a:spcPts val="60"/>
              </a:spcBef>
              <a:buNone/>
              <a:tabLst>
                <a:tab algn="l" pos="0"/>
              </a:tabLst>
            </a:pPr>
            <a:r>
              <a:rPr b="1" lang="ru-RU" sz="2900" spc="12" strike="noStrike">
                <a:solidFill>
                  <a:srgbClr val="000000"/>
                </a:solidFill>
                <a:latin typeface="Segoe UI"/>
                <a:ea typeface="Segoe UI"/>
              </a:rPr>
              <a:t>ЧЕЛОВЕЧЕСКИЙ КАПИТАЛ</a:t>
            </a:r>
            <a:endParaRPr b="0" lang="ru-RU" sz="2900" spc="-1" strike="noStrike">
              <a:latin typeface="Arial"/>
            </a:endParaRPr>
          </a:p>
        </p:txBody>
      </p:sp>
      <p:grpSp>
        <p:nvGrpSpPr>
          <p:cNvPr id="179" name="object 42"/>
          <p:cNvGrpSpPr/>
          <p:nvPr/>
        </p:nvGrpSpPr>
        <p:grpSpPr>
          <a:xfrm>
            <a:off x="2286000" y="6667560"/>
            <a:ext cx="3886560" cy="2894760"/>
            <a:chOff x="2286000" y="6667560"/>
            <a:chExt cx="3886560" cy="2894760"/>
          </a:xfrm>
        </p:grpSpPr>
        <p:sp>
          <p:nvSpPr>
            <p:cNvPr id="180" name="object 43"/>
            <p:cNvSpPr/>
            <p:nvPr/>
          </p:nvSpPr>
          <p:spPr>
            <a:xfrm>
              <a:off x="2448360" y="6768360"/>
              <a:ext cx="3724200" cy="2793960"/>
            </a:xfrm>
            <a:custGeom>
              <a:avLst/>
              <a:gdLst/>
              <a:ahLst/>
              <a:rect l="l" t="t" r="r" b="b"/>
              <a:pathLst>
                <a:path w="1331595" h="1329689">
                  <a:moveTo>
                    <a:pt x="1331366" y="1329334"/>
                  </a:moveTo>
                  <a:lnTo>
                    <a:pt x="0" y="1329334"/>
                  </a:lnTo>
                  <a:lnTo>
                    <a:pt x="0" y="0"/>
                  </a:lnTo>
                  <a:lnTo>
                    <a:pt x="1331366" y="0"/>
                  </a:lnTo>
                  <a:lnTo>
                    <a:pt x="1331366" y="1329334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" name="object 44"/>
            <p:cNvSpPr/>
            <p:nvPr/>
          </p:nvSpPr>
          <p:spPr>
            <a:xfrm>
              <a:off x="2426040" y="6749280"/>
              <a:ext cx="3551760" cy="2668320"/>
            </a:xfrm>
            <a:custGeom>
              <a:avLst/>
              <a:gdLst/>
              <a:ahLst/>
              <a:rect l="l" t="t" r="r" b="b"/>
              <a:pathLst>
                <a:path w="1270000" h="1270000">
                  <a:moveTo>
                    <a:pt x="634898" y="1269847"/>
                  </a:moveTo>
                  <a:lnTo>
                    <a:pt x="587516" y="1268106"/>
                  </a:lnTo>
                  <a:lnTo>
                    <a:pt x="541080" y="1262963"/>
                  </a:lnTo>
                  <a:lnTo>
                    <a:pt x="495712" y="1254542"/>
                  </a:lnTo>
                  <a:lnTo>
                    <a:pt x="451535" y="1242965"/>
                  </a:lnTo>
                  <a:lnTo>
                    <a:pt x="408672" y="1228356"/>
                  </a:lnTo>
                  <a:lnTo>
                    <a:pt x="367245" y="1210836"/>
                  </a:lnTo>
                  <a:lnTo>
                    <a:pt x="327378" y="1190530"/>
                  </a:lnTo>
                  <a:lnTo>
                    <a:pt x="289194" y="1167558"/>
                  </a:lnTo>
                  <a:lnTo>
                    <a:pt x="252814" y="1142046"/>
                  </a:lnTo>
                  <a:lnTo>
                    <a:pt x="218362" y="1114114"/>
                  </a:lnTo>
                  <a:lnTo>
                    <a:pt x="185961" y="1083886"/>
                  </a:lnTo>
                  <a:lnTo>
                    <a:pt x="155733" y="1051484"/>
                  </a:lnTo>
                  <a:lnTo>
                    <a:pt x="127801" y="1017033"/>
                  </a:lnTo>
                  <a:lnTo>
                    <a:pt x="102288" y="980653"/>
                  </a:lnTo>
                  <a:lnTo>
                    <a:pt x="79317" y="942468"/>
                  </a:lnTo>
                  <a:lnTo>
                    <a:pt x="59010" y="902601"/>
                  </a:lnTo>
                  <a:lnTo>
                    <a:pt x="41491" y="861175"/>
                  </a:lnTo>
                  <a:lnTo>
                    <a:pt x="26881" y="818312"/>
                  </a:lnTo>
                  <a:lnTo>
                    <a:pt x="15305" y="774135"/>
                  </a:lnTo>
                  <a:lnTo>
                    <a:pt x="6884" y="728767"/>
                  </a:lnTo>
                  <a:lnTo>
                    <a:pt x="1741" y="682331"/>
                  </a:lnTo>
                  <a:lnTo>
                    <a:pt x="0" y="634949"/>
                  </a:lnTo>
                  <a:lnTo>
                    <a:pt x="1741" y="587560"/>
                  </a:lnTo>
                  <a:lnTo>
                    <a:pt x="6884" y="541118"/>
                  </a:lnTo>
                  <a:lnTo>
                    <a:pt x="15305" y="495744"/>
                  </a:lnTo>
                  <a:lnTo>
                    <a:pt x="26881" y="451562"/>
                  </a:lnTo>
                  <a:lnTo>
                    <a:pt x="41491" y="408695"/>
                  </a:lnTo>
                  <a:lnTo>
                    <a:pt x="59010" y="367265"/>
                  </a:lnTo>
                  <a:lnTo>
                    <a:pt x="79317" y="327394"/>
                  </a:lnTo>
                  <a:lnTo>
                    <a:pt x="102288" y="289207"/>
                  </a:lnTo>
                  <a:lnTo>
                    <a:pt x="127801" y="252824"/>
                  </a:lnTo>
                  <a:lnTo>
                    <a:pt x="155733" y="218370"/>
                  </a:lnTo>
                  <a:lnTo>
                    <a:pt x="185961" y="185967"/>
                  </a:lnTo>
                  <a:lnTo>
                    <a:pt x="218362" y="155738"/>
                  </a:lnTo>
                  <a:lnTo>
                    <a:pt x="252814" y="127805"/>
                  </a:lnTo>
                  <a:lnTo>
                    <a:pt x="289194" y="102291"/>
                  </a:lnTo>
                  <a:lnTo>
                    <a:pt x="327378" y="79319"/>
                  </a:lnTo>
                  <a:lnTo>
                    <a:pt x="367245" y="59011"/>
                  </a:lnTo>
                  <a:lnTo>
                    <a:pt x="408672" y="41491"/>
                  </a:lnTo>
                  <a:lnTo>
                    <a:pt x="451535" y="26882"/>
                  </a:lnTo>
                  <a:lnTo>
                    <a:pt x="495712" y="15305"/>
                  </a:lnTo>
                  <a:lnTo>
                    <a:pt x="541080" y="6884"/>
                  </a:lnTo>
                  <a:lnTo>
                    <a:pt x="587516" y="1741"/>
                  </a:lnTo>
                  <a:lnTo>
                    <a:pt x="634898" y="0"/>
                  </a:lnTo>
                  <a:lnTo>
                    <a:pt x="682286" y="1741"/>
                  </a:lnTo>
                  <a:lnTo>
                    <a:pt x="728729" y="6884"/>
                  </a:lnTo>
                  <a:lnTo>
                    <a:pt x="774102" y="15305"/>
                  </a:lnTo>
                  <a:lnTo>
                    <a:pt x="818284" y="26882"/>
                  </a:lnTo>
                  <a:lnTo>
                    <a:pt x="861152" y="41491"/>
                  </a:lnTo>
                  <a:lnTo>
                    <a:pt x="902582" y="59011"/>
                  </a:lnTo>
                  <a:lnTo>
                    <a:pt x="942452" y="79319"/>
                  </a:lnTo>
                  <a:lnTo>
                    <a:pt x="980640" y="102291"/>
                  </a:lnTo>
                  <a:lnTo>
                    <a:pt x="1017022" y="127805"/>
                  </a:lnTo>
                  <a:lnTo>
                    <a:pt x="1051476" y="155738"/>
                  </a:lnTo>
                  <a:lnTo>
                    <a:pt x="1083879" y="185967"/>
                  </a:lnTo>
                  <a:lnTo>
                    <a:pt x="1114109" y="218370"/>
                  </a:lnTo>
                  <a:lnTo>
                    <a:pt x="1142042" y="252824"/>
                  </a:lnTo>
                  <a:lnTo>
                    <a:pt x="1167556" y="289207"/>
                  </a:lnTo>
                  <a:lnTo>
                    <a:pt x="1190528" y="327394"/>
                  </a:lnTo>
                  <a:lnTo>
                    <a:pt x="1210835" y="367265"/>
                  </a:lnTo>
                  <a:lnTo>
                    <a:pt x="1228355" y="408695"/>
                  </a:lnTo>
                  <a:lnTo>
                    <a:pt x="1242965" y="451562"/>
                  </a:lnTo>
                  <a:lnTo>
                    <a:pt x="1254542" y="495744"/>
                  </a:lnTo>
                  <a:lnTo>
                    <a:pt x="1262963" y="541118"/>
                  </a:lnTo>
                  <a:lnTo>
                    <a:pt x="1268106" y="587560"/>
                  </a:lnTo>
                  <a:lnTo>
                    <a:pt x="1269847" y="634949"/>
                  </a:lnTo>
                  <a:lnTo>
                    <a:pt x="1268106" y="682331"/>
                  </a:lnTo>
                  <a:lnTo>
                    <a:pt x="1262963" y="728767"/>
                  </a:lnTo>
                  <a:lnTo>
                    <a:pt x="1254542" y="774135"/>
                  </a:lnTo>
                  <a:lnTo>
                    <a:pt x="1242965" y="818312"/>
                  </a:lnTo>
                  <a:lnTo>
                    <a:pt x="1228355" y="861175"/>
                  </a:lnTo>
                  <a:lnTo>
                    <a:pt x="1210835" y="902601"/>
                  </a:lnTo>
                  <a:lnTo>
                    <a:pt x="1190528" y="942468"/>
                  </a:lnTo>
                  <a:lnTo>
                    <a:pt x="1167556" y="980653"/>
                  </a:lnTo>
                  <a:lnTo>
                    <a:pt x="1142042" y="1017033"/>
                  </a:lnTo>
                  <a:lnTo>
                    <a:pt x="1114109" y="1051484"/>
                  </a:lnTo>
                  <a:lnTo>
                    <a:pt x="1083879" y="1083886"/>
                  </a:lnTo>
                  <a:lnTo>
                    <a:pt x="1051476" y="1114114"/>
                  </a:lnTo>
                  <a:lnTo>
                    <a:pt x="1017022" y="1142046"/>
                  </a:lnTo>
                  <a:lnTo>
                    <a:pt x="980640" y="1167558"/>
                  </a:lnTo>
                  <a:lnTo>
                    <a:pt x="942452" y="1190530"/>
                  </a:lnTo>
                  <a:lnTo>
                    <a:pt x="902582" y="1210836"/>
                  </a:lnTo>
                  <a:lnTo>
                    <a:pt x="861152" y="1228356"/>
                  </a:lnTo>
                  <a:lnTo>
                    <a:pt x="818284" y="1242965"/>
                  </a:lnTo>
                  <a:lnTo>
                    <a:pt x="774102" y="1254542"/>
                  </a:lnTo>
                  <a:lnTo>
                    <a:pt x="728729" y="1262963"/>
                  </a:lnTo>
                  <a:lnTo>
                    <a:pt x="682286" y="1268106"/>
                  </a:lnTo>
                  <a:lnTo>
                    <a:pt x="634898" y="12698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" name="object 45"/>
            <p:cNvSpPr/>
            <p:nvPr/>
          </p:nvSpPr>
          <p:spPr>
            <a:xfrm>
              <a:off x="2286000" y="6667560"/>
              <a:ext cx="3830760" cy="2761920"/>
            </a:xfrm>
            <a:custGeom>
              <a:avLst/>
              <a:gdLst/>
              <a:ahLst/>
              <a:rect l="l" t="t" r="r" b="b"/>
              <a:pathLst>
                <a:path w="1369695" h="1314450">
                  <a:moveTo>
                    <a:pt x="1369415" y="1314399"/>
                  </a:moveTo>
                  <a:lnTo>
                    <a:pt x="0" y="1314399"/>
                  </a:lnTo>
                  <a:lnTo>
                    <a:pt x="0" y="0"/>
                  </a:lnTo>
                  <a:lnTo>
                    <a:pt x="1369415" y="0"/>
                  </a:lnTo>
                  <a:lnTo>
                    <a:pt x="1369415" y="1314399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83" name="object 42"/>
          <p:cNvGrpSpPr/>
          <p:nvPr/>
        </p:nvGrpSpPr>
        <p:grpSpPr>
          <a:xfrm>
            <a:off x="12115800" y="1866960"/>
            <a:ext cx="3886560" cy="2894760"/>
            <a:chOff x="12115800" y="1866960"/>
            <a:chExt cx="3886560" cy="2894760"/>
          </a:xfrm>
        </p:grpSpPr>
        <p:sp>
          <p:nvSpPr>
            <p:cNvPr id="184" name="object 43"/>
            <p:cNvSpPr/>
            <p:nvPr/>
          </p:nvSpPr>
          <p:spPr>
            <a:xfrm>
              <a:off x="12278160" y="1967760"/>
              <a:ext cx="3724200" cy="2793960"/>
            </a:xfrm>
            <a:custGeom>
              <a:avLst/>
              <a:gdLst/>
              <a:ahLst/>
              <a:rect l="l" t="t" r="r" b="b"/>
              <a:pathLst>
                <a:path w="1331595" h="1329689">
                  <a:moveTo>
                    <a:pt x="1331366" y="1329334"/>
                  </a:moveTo>
                  <a:lnTo>
                    <a:pt x="0" y="1329334"/>
                  </a:lnTo>
                  <a:lnTo>
                    <a:pt x="0" y="0"/>
                  </a:lnTo>
                  <a:lnTo>
                    <a:pt x="1331366" y="0"/>
                  </a:lnTo>
                  <a:lnTo>
                    <a:pt x="1331366" y="1329334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" name="object 44"/>
            <p:cNvSpPr/>
            <p:nvPr/>
          </p:nvSpPr>
          <p:spPr>
            <a:xfrm>
              <a:off x="12255840" y="1948680"/>
              <a:ext cx="3551760" cy="2668320"/>
            </a:xfrm>
            <a:custGeom>
              <a:avLst/>
              <a:gdLst/>
              <a:ahLst/>
              <a:rect l="l" t="t" r="r" b="b"/>
              <a:pathLst>
                <a:path w="1270000" h="1270000">
                  <a:moveTo>
                    <a:pt x="634898" y="1269847"/>
                  </a:moveTo>
                  <a:lnTo>
                    <a:pt x="587516" y="1268106"/>
                  </a:lnTo>
                  <a:lnTo>
                    <a:pt x="541080" y="1262963"/>
                  </a:lnTo>
                  <a:lnTo>
                    <a:pt x="495712" y="1254542"/>
                  </a:lnTo>
                  <a:lnTo>
                    <a:pt x="451535" y="1242965"/>
                  </a:lnTo>
                  <a:lnTo>
                    <a:pt x="408672" y="1228356"/>
                  </a:lnTo>
                  <a:lnTo>
                    <a:pt x="367245" y="1210836"/>
                  </a:lnTo>
                  <a:lnTo>
                    <a:pt x="327378" y="1190530"/>
                  </a:lnTo>
                  <a:lnTo>
                    <a:pt x="289194" y="1167558"/>
                  </a:lnTo>
                  <a:lnTo>
                    <a:pt x="252814" y="1142046"/>
                  </a:lnTo>
                  <a:lnTo>
                    <a:pt x="218362" y="1114114"/>
                  </a:lnTo>
                  <a:lnTo>
                    <a:pt x="185961" y="1083886"/>
                  </a:lnTo>
                  <a:lnTo>
                    <a:pt x="155733" y="1051484"/>
                  </a:lnTo>
                  <a:lnTo>
                    <a:pt x="127801" y="1017033"/>
                  </a:lnTo>
                  <a:lnTo>
                    <a:pt x="102288" y="980653"/>
                  </a:lnTo>
                  <a:lnTo>
                    <a:pt x="79317" y="942468"/>
                  </a:lnTo>
                  <a:lnTo>
                    <a:pt x="59010" y="902601"/>
                  </a:lnTo>
                  <a:lnTo>
                    <a:pt x="41491" y="861175"/>
                  </a:lnTo>
                  <a:lnTo>
                    <a:pt x="26881" y="818312"/>
                  </a:lnTo>
                  <a:lnTo>
                    <a:pt x="15305" y="774135"/>
                  </a:lnTo>
                  <a:lnTo>
                    <a:pt x="6884" y="728767"/>
                  </a:lnTo>
                  <a:lnTo>
                    <a:pt x="1741" y="682331"/>
                  </a:lnTo>
                  <a:lnTo>
                    <a:pt x="0" y="634949"/>
                  </a:lnTo>
                  <a:lnTo>
                    <a:pt x="1741" y="587560"/>
                  </a:lnTo>
                  <a:lnTo>
                    <a:pt x="6884" y="541118"/>
                  </a:lnTo>
                  <a:lnTo>
                    <a:pt x="15305" y="495744"/>
                  </a:lnTo>
                  <a:lnTo>
                    <a:pt x="26881" y="451562"/>
                  </a:lnTo>
                  <a:lnTo>
                    <a:pt x="41491" y="408695"/>
                  </a:lnTo>
                  <a:lnTo>
                    <a:pt x="59010" y="367265"/>
                  </a:lnTo>
                  <a:lnTo>
                    <a:pt x="79317" y="327394"/>
                  </a:lnTo>
                  <a:lnTo>
                    <a:pt x="102288" y="289207"/>
                  </a:lnTo>
                  <a:lnTo>
                    <a:pt x="127801" y="252824"/>
                  </a:lnTo>
                  <a:lnTo>
                    <a:pt x="155733" y="218370"/>
                  </a:lnTo>
                  <a:lnTo>
                    <a:pt x="185961" y="185967"/>
                  </a:lnTo>
                  <a:lnTo>
                    <a:pt x="218362" y="155738"/>
                  </a:lnTo>
                  <a:lnTo>
                    <a:pt x="252814" y="127805"/>
                  </a:lnTo>
                  <a:lnTo>
                    <a:pt x="289194" y="102291"/>
                  </a:lnTo>
                  <a:lnTo>
                    <a:pt x="327378" y="79319"/>
                  </a:lnTo>
                  <a:lnTo>
                    <a:pt x="367245" y="59011"/>
                  </a:lnTo>
                  <a:lnTo>
                    <a:pt x="408672" y="41491"/>
                  </a:lnTo>
                  <a:lnTo>
                    <a:pt x="451535" y="26882"/>
                  </a:lnTo>
                  <a:lnTo>
                    <a:pt x="495712" y="15305"/>
                  </a:lnTo>
                  <a:lnTo>
                    <a:pt x="541080" y="6884"/>
                  </a:lnTo>
                  <a:lnTo>
                    <a:pt x="587516" y="1741"/>
                  </a:lnTo>
                  <a:lnTo>
                    <a:pt x="634898" y="0"/>
                  </a:lnTo>
                  <a:lnTo>
                    <a:pt x="682286" y="1741"/>
                  </a:lnTo>
                  <a:lnTo>
                    <a:pt x="728729" y="6884"/>
                  </a:lnTo>
                  <a:lnTo>
                    <a:pt x="774102" y="15305"/>
                  </a:lnTo>
                  <a:lnTo>
                    <a:pt x="818284" y="26882"/>
                  </a:lnTo>
                  <a:lnTo>
                    <a:pt x="861152" y="41491"/>
                  </a:lnTo>
                  <a:lnTo>
                    <a:pt x="902582" y="59011"/>
                  </a:lnTo>
                  <a:lnTo>
                    <a:pt x="942452" y="79319"/>
                  </a:lnTo>
                  <a:lnTo>
                    <a:pt x="980640" y="102291"/>
                  </a:lnTo>
                  <a:lnTo>
                    <a:pt x="1017022" y="127805"/>
                  </a:lnTo>
                  <a:lnTo>
                    <a:pt x="1051476" y="155738"/>
                  </a:lnTo>
                  <a:lnTo>
                    <a:pt x="1083879" y="185967"/>
                  </a:lnTo>
                  <a:lnTo>
                    <a:pt x="1114109" y="218370"/>
                  </a:lnTo>
                  <a:lnTo>
                    <a:pt x="1142042" y="252824"/>
                  </a:lnTo>
                  <a:lnTo>
                    <a:pt x="1167556" y="289207"/>
                  </a:lnTo>
                  <a:lnTo>
                    <a:pt x="1190528" y="327394"/>
                  </a:lnTo>
                  <a:lnTo>
                    <a:pt x="1210835" y="367265"/>
                  </a:lnTo>
                  <a:lnTo>
                    <a:pt x="1228355" y="408695"/>
                  </a:lnTo>
                  <a:lnTo>
                    <a:pt x="1242965" y="451562"/>
                  </a:lnTo>
                  <a:lnTo>
                    <a:pt x="1254542" y="495744"/>
                  </a:lnTo>
                  <a:lnTo>
                    <a:pt x="1262963" y="541118"/>
                  </a:lnTo>
                  <a:lnTo>
                    <a:pt x="1268106" y="587560"/>
                  </a:lnTo>
                  <a:lnTo>
                    <a:pt x="1269847" y="634949"/>
                  </a:lnTo>
                  <a:lnTo>
                    <a:pt x="1268106" y="682331"/>
                  </a:lnTo>
                  <a:lnTo>
                    <a:pt x="1262963" y="728767"/>
                  </a:lnTo>
                  <a:lnTo>
                    <a:pt x="1254542" y="774135"/>
                  </a:lnTo>
                  <a:lnTo>
                    <a:pt x="1242965" y="818312"/>
                  </a:lnTo>
                  <a:lnTo>
                    <a:pt x="1228355" y="861175"/>
                  </a:lnTo>
                  <a:lnTo>
                    <a:pt x="1210835" y="902601"/>
                  </a:lnTo>
                  <a:lnTo>
                    <a:pt x="1190528" y="942468"/>
                  </a:lnTo>
                  <a:lnTo>
                    <a:pt x="1167556" y="980653"/>
                  </a:lnTo>
                  <a:lnTo>
                    <a:pt x="1142042" y="1017033"/>
                  </a:lnTo>
                  <a:lnTo>
                    <a:pt x="1114109" y="1051484"/>
                  </a:lnTo>
                  <a:lnTo>
                    <a:pt x="1083879" y="1083886"/>
                  </a:lnTo>
                  <a:lnTo>
                    <a:pt x="1051476" y="1114114"/>
                  </a:lnTo>
                  <a:lnTo>
                    <a:pt x="1017022" y="1142046"/>
                  </a:lnTo>
                  <a:lnTo>
                    <a:pt x="980640" y="1167558"/>
                  </a:lnTo>
                  <a:lnTo>
                    <a:pt x="942452" y="1190530"/>
                  </a:lnTo>
                  <a:lnTo>
                    <a:pt x="902582" y="1210836"/>
                  </a:lnTo>
                  <a:lnTo>
                    <a:pt x="861152" y="1228356"/>
                  </a:lnTo>
                  <a:lnTo>
                    <a:pt x="818284" y="1242965"/>
                  </a:lnTo>
                  <a:lnTo>
                    <a:pt x="774102" y="1254542"/>
                  </a:lnTo>
                  <a:lnTo>
                    <a:pt x="728729" y="1262963"/>
                  </a:lnTo>
                  <a:lnTo>
                    <a:pt x="682286" y="1268106"/>
                  </a:lnTo>
                  <a:lnTo>
                    <a:pt x="634898" y="12698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" name="object 45"/>
            <p:cNvSpPr/>
            <p:nvPr/>
          </p:nvSpPr>
          <p:spPr>
            <a:xfrm>
              <a:off x="12115800" y="1866960"/>
              <a:ext cx="3830760" cy="2761920"/>
            </a:xfrm>
            <a:custGeom>
              <a:avLst/>
              <a:gdLst/>
              <a:ahLst/>
              <a:rect l="l" t="t" r="r" b="b"/>
              <a:pathLst>
                <a:path w="1369695" h="1314450">
                  <a:moveTo>
                    <a:pt x="1369415" y="1314399"/>
                  </a:moveTo>
                  <a:lnTo>
                    <a:pt x="0" y="1314399"/>
                  </a:lnTo>
                  <a:lnTo>
                    <a:pt x="0" y="0"/>
                  </a:lnTo>
                  <a:lnTo>
                    <a:pt x="1369415" y="0"/>
                  </a:lnTo>
                  <a:lnTo>
                    <a:pt x="1369415" y="1314399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87" name="object 42"/>
          <p:cNvGrpSpPr/>
          <p:nvPr/>
        </p:nvGrpSpPr>
        <p:grpSpPr>
          <a:xfrm>
            <a:off x="12192120" y="6591240"/>
            <a:ext cx="3886200" cy="2894760"/>
            <a:chOff x="12192120" y="6591240"/>
            <a:chExt cx="3886200" cy="2894760"/>
          </a:xfrm>
        </p:grpSpPr>
        <p:sp>
          <p:nvSpPr>
            <p:cNvPr id="188" name="object 43"/>
            <p:cNvSpPr/>
            <p:nvPr/>
          </p:nvSpPr>
          <p:spPr>
            <a:xfrm>
              <a:off x="12354120" y="6692040"/>
              <a:ext cx="3724200" cy="2793960"/>
            </a:xfrm>
            <a:custGeom>
              <a:avLst/>
              <a:gdLst/>
              <a:ahLst/>
              <a:rect l="l" t="t" r="r" b="b"/>
              <a:pathLst>
                <a:path w="1331595" h="1329689">
                  <a:moveTo>
                    <a:pt x="1331366" y="1329334"/>
                  </a:moveTo>
                  <a:lnTo>
                    <a:pt x="0" y="1329334"/>
                  </a:lnTo>
                  <a:lnTo>
                    <a:pt x="0" y="0"/>
                  </a:lnTo>
                  <a:lnTo>
                    <a:pt x="1331366" y="0"/>
                  </a:lnTo>
                  <a:lnTo>
                    <a:pt x="1331366" y="1329334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" name="object 44"/>
            <p:cNvSpPr/>
            <p:nvPr/>
          </p:nvSpPr>
          <p:spPr>
            <a:xfrm>
              <a:off x="12332160" y="6673320"/>
              <a:ext cx="3551760" cy="2668320"/>
            </a:xfrm>
            <a:custGeom>
              <a:avLst/>
              <a:gdLst/>
              <a:ahLst/>
              <a:rect l="l" t="t" r="r" b="b"/>
              <a:pathLst>
                <a:path w="1270000" h="1270000">
                  <a:moveTo>
                    <a:pt x="634898" y="1269847"/>
                  </a:moveTo>
                  <a:lnTo>
                    <a:pt x="587516" y="1268106"/>
                  </a:lnTo>
                  <a:lnTo>
                    <a:pt x="541080" y="1262963"/>
                  </a:lnTo>
                  <a:lnTo>
                    <a:pt x="495712" y="1254542"/>
                  </a:lnTo>
                  <a:lnTo>
                    <a:pt x="451535" y="1242965"/>
                  </a:lnTo>
                  <a:lnTo>
                    <a:pt x="408672" y="1228356"/>
                  </a:lnTo>
                  <a:lnTo>
                    <a:pt x="367245" y="1210836"/>
                  </a:lnTo>
                  <a:lnTo>
                    <a:pt x="327378" y="1190530"/>
                  </a:lnTo>
                  <a:lnTo>
                    <a:pt x="289194" y="1167558"/>
                  </a:lnTo>
                  <a:lnTo>
                    <a:pt x="252814" y="1142046"/>
                  </a:lnTo>
                  <a:lnTo>
                    <a:pt x="218362" y="1114114"/>
                  </a:lnTo>
                  <a:lnTo>
                    <a:pt x="185961" y="1083886"/>
                  </a:lnTo>
                  <a:lnTo>
                    <a:pt x="155733" y="1051484"/>
                  </a:lnTo>
                  <a:lnTo>
                    <a:pt x="127801" y="1017033"/>
                  </a:lnTo>
                  <a:lnTo>
                    <a:pt x="102288" y="980653"/>
                  </a:lnTo>
                  <a:lnTo>
                    <a:pt x="79317" y="942468"/>
                  </a:lnTo>
                  <a:lnTo>
                    <a:pt x="59010" y="902601"/>
                  </a:lnTo>
                  <a:lnTo>
                    <a:pt x="41491" y="861175"/>
                  </a:lnTo>
                  <a:lnTo>
                    <a:pt x="26881" y="818312"/>
                  </a:lnTo>
                  <a:lnTo>
                    <a:pt x="15305" y="774135"/>
                  </a:lnTo>
                  <a:lnTo>
                    <a:pt x="6884" y="728767"/>
                  </a:lnTo>
                  <a:lnTo>
                    <a:pt x="1741" y="682331"/>
                  </a:lnTo>
                  <a:lnTo>
                    <a:pt x="0" y="634949"/>
                  </a:lnTo>
                  <a:lnTo>
                    <a:pt x="1741" y="587560"/>
                  </a:lnTo>
                  <a:lnTo>
                    <a:pt x="6884" y="541118"/>
                  </a:lnTo>
                  <a:lnTo>
                    <a:pt x="15305" y="495744"/>
                  </a:lnTo>
                  <a:lnTo>
                    <a:pt x="26881" y="451562"/>
                  </a:lnTo>
                  <a:lnTo>
                    <a:pt x="41491" y="408695"/>
                  </a:lnTo>
                  <a:lnTo>
                    <a:pt x="59010" y="367265"/>
                  </a:lnTo>
                  <a:lnTo>
                    <a:pt x="79317" y="327394"/>
                  </a:lnTo>
                  <a:lnTo>
                    <a:pt x="102288" y="289207"/>
                  </a:lnTo>
                  <a:lnTo>
                    <a:pt x="127801" y="252824"/>
                  </a:lnTo>
                  <a:lnTo>
                    <a:pt x="155733" y="218370"/>
                  </a:lnTo>
                  <a:lnTo>
                    <a:pt x="185961" y="185967"/>
                  </a:lnTo>
                  <a:lnTo>
                    <a:pt x="218362" y="155738"/>
                  </a:lnTo>
                  <a:lnTo>
                    <a:pt x="252814" y="127805"/>
                  </a:lnTo>
                  <a:lnTo>
                    <a:pt x="289194" y="102291"/>
                  </a:lnTo>
                  <a:lnTo>
                    <a:pt x="327378" y="79319"/>
                  </a:lnTo>
                  <a:lnTo>
                    <a:pt x="367245" y="59011"/>
                  </a:lnTo>
                  <a:lnTo>
                    <a:pt x="408672" y="41491"/>
                  </a:lnTo>
                  <a:lnTo>
                    <a:pt x="451535" y="26882"/>
                  </a:lnTo>
                  <a:lnTo>
                    <a:pt x="495712" y="15305"/>
                  </a:lnTo>
                  <a:lnTo>
                    <a:pt x="541080" y="6884"/>
                  </a:lnTo>
                  <a:lnTo>
                    <a:pt x="587516" y="1741"/>
                  </a:lnTo>
                  <a:lnTo>
                    <a:pt x="634898" y="0"/>
                  </a:lnTo>
                  <a:lnTo>
                    <a:pt x="682286" y="1741"/>
                  </a:lnTo>
                  <a:lnTo>
                    <a:pt x="728729" y="6884"/>
                  </a:lnTo>
                  <a:lnTo>
                    <a:pt x="774102" y="15305"/>
                  </a:lnTo>
                  <a:lnTo>
                    <a:pt x="818284" y="26882"/>
                  </a:lnTo>
                  <a:lnTo>
                    <a:pt x="861152" y="41491"/>
                  </a:lnTo>
                  <a:lnTo>
                    <a:pt x="902582" y="59011"/>
                  </a:lnTo>
                  <a:lnTo>
                    <a:pt x="942452" y="79319"/>
                  </a:lnTo>
                  <a:lnTo>
                    <a:pt x="980640" y="102291"/>
                  </a:lnTo>
                  <a:lnTo>
                    <a:pt x="1017022" y="127805"/>
                  </a:lnTo>
                  <a:lnTo>
                    <a:pt x="1051476" y="155738"/>
                  </a:lnTo>
                  <a:lnTo>
                    <a:pt x="1083879" y="185967"/>
                  </a:lnTo>
                  <a:lnTo>
                    <a:pt x="1114109" y="218370"/>
                  </a:lnTo>
                  <a:lnTo>
                    <a:pt x="1142042" y="252824"/>
                  </a:lnTo>
                  <a:lnTo>
                    <a:pt x="1167556" y="289207"/>
                  </a:lnTo>
                  <a:lnTo>
                    <a:pt x="1190528" y="327394"/>
                  </a:lnTo>
                  <a:lnTo>
                    <a:pt x="1210835" y="367265"/>
                  </a:lnTo>
                  <a:lnTo>
                    <a:pt x="1228355" y="408695"/>
                  </a:lnTo>
                  <a:lnTo>
                    <a:pt x="1242965" y="451562"/>
                  </a:lnTo>
                  <a:lnTo>
                    <a:pt x="1254542" y="495744"/>
                  </a:lnTo>
                  <a:lnTo>
                    <a:pt x="1262963" y="541118"/>
                  </a:lnTo>
                  <a:lnTo>
                    <a:pt x="1268106" y="587560"/>
                  </a:lnTo>
                  <a:lnTo>
                    <a:pt x="1269847" y="634949"/>
                  </a:lnTo>
                  <a:lnTo>
                    <a:pt x="1268106" y="682331"/>
                  </a:lnTo>
                  <a:lnTo>
                    <a:pt x="1262963" y="728767"/>
                  </a:lnTo>
                  <a:lnTo>
                    <a:pt x="1254542" y="774135"/>
                  </a:lnTo>
                  <a:lnTo>
                    <a:pt x="1242965" y="818312"/>
                  </a:lnTo>
                  <a:lnTo>
                    <a:pt x="1228355" y="861175"/>
                  </a:lnTo>
                  <a:lnTo>
                    <a:pt x="1210835" y="902601"/>
                  </a:lnTo>
                  <a:lnTo>
                    <a:pt x="1190528" y="942468"/>
                  </a:lnTo>
                  <a:lnTo>
                    <a:pt x="1167556" y="980653"/>
                  </a:lnTo>
                  <a:lnTo>
                    <a:pt x="1142042" y="1017033"/>
                  </a:lnTo>
                  <a:lnTo>
                    <a:pt x="1114109" y="1051484"/>
                  </a:lnTo>
                  <a:lnTo>
                    <a:pt x="1083879" y="1083886"/>
                  </a:lnTo>
                  <a:lnTo>
                    <a:pt x="1051476" y="1114114"/>
                  </a:lnTo>
                  <a:lnTo>
                    <a:pt x="1017022" y="1142046"/>
                  </a:lnTo>
                  <a:lnTo>
                    <a:pt x="980640" y="1167558"/>
                  </a:lnTo>
                  <a:lnTo>
                    <a:pt x="942452" y="1190530"/>
                  </a:lnTo>
                  <a:lnTo>
                    <a:pt x="902582" y="1210836"/>
                  </a:lnTo>
                  <a:lnTo>
                    <a:pt x="861152" y="1228356"/>
                  </a:lnTo>
                  <a:lnTo>
                    <a:pt x="818284" y="1242965"/>
                  </a:lnTo>
                  <a:lnTo>
                    <a:pt x="774102" y="1254542"/>
                  </a:lnTo>
                  <a:lnTo>
                    <a:pt x="728729" y="1262963"/>
                  </a:lnTo>
                  <a:lnTo>
                    <a:pt x="682286" y="1268106"/>
                  </a:lnTo>
                  <a:lnTo>
                    <a:pt x="634898" y="12698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" name="object 45"/>
            <p:cNvSpPr/>
            <p:nvPr/>
          </p:nvSpPr>
          <p:spPr>
            <a:xfrm>
              <a:off x="12192120" y="6591240"/>
              <a:ext cx="3830760" cy="2761920"/>
            </a:xfrm>
            <a:custGeom>
              <a:avLst/>
              <a:gdLst/>
              <a:ahLst/>
              <a:rect l="l" t="t" r="r" b="b"/>
              <a:pathLst>
                <a:path w="1369695" h="1314450">
                  <a:moveTo>
                    <a:pt x="1369415" y="1314399"/>
                  </a:moveTo>
                  <a:lnTo>
                    <a:pt x="0" y="1314399"/>
                  </a:lnTo>
                  <a:lnTo>
                    <a:pt x="0" y="0"/>
                  </a:lnTo>
                  <a:lnTo>
                    <a:pt x="1369415" y="0"/>
                  </a:lnTo>
                  <a:lnTo>
                    <a:pt x="1369415" y="1314399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91" name="object 46"/>
          <p:cNvSpPr/>
          <p:nvPr/>
        </p:nvSpPr>
        <p:spPr>
          <a:xfrm>
            <a:off x="2286000" y="7810560"/>
            <a:ext cx="3809520" cy="46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560" bIns="0" anchor="t">
            <a:spAutoFit/>
          </a:bodyPr>
          <a:p>
            <a:pPr marL="11520" indent="24120" algn="ctr">
              <a:lnSpc>
                <a:spcPct val="104000"/>
              </a:lnSpc>
              <a:spcBef>
                <a:spcPts val="60"/>
              </a:spcBef>
              <a:buNone/>
              <a:tabLst>
                <a:tab algn="l" pos="0"/>
              </a:tabLst>
            </a:pPr>
            <a:r>
              <a:rPr b="1" lang="ru-RU" sz="2900" spc="12" strike="noStrike">
                <a:solidFill>
                  <a:srgbClr val="000000"/>
                </a:solidFill>
                <a:latin typeface="Segoe UI"/>
                <a:ea typeface="Segoe UI"/>
              </a:rPr>
              <a:t>УПРАВЛЕНИЕ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192" name="object 46"/>
          <p:cNvSpPr/>
          <p:nvPr/>
        </p:nvSpPr>
        <p:spPr>
          <a:xfrm>
            <a:off x="12192120" y="3009960"/>
            <a:ext cx="3809520" cy="46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560" bIns="0" anchor="t">
            <a:spAutoFit/>
          </a:bodyPr>
          <a:p>
            <a:pPr marL="11520" indent="24120" algn="ctr">
              <a:lnSpc>
                <a:spcPct val="104000"/>
              </a:lnSpc>
              <a:spcBef>
                <a:spcPts val="60"/>
              </a:spcBef>
              <a:buNone/>
              <a:tabLst>
                <a:tab algn="l" pos="0"/>
              </a:tabLst>
            </a:pPr>
            <a:r>
              <a:rPr b="1" lang="ru-RU" sz="2900" spc="12" strike="noStrike">
                <a:solidFill>
                  <a:srgbClr val="000000"/>
                </a:solidFill>
                <a:latin typeface="Segoe UI"/>
                <a:ea typeface="Segoe UI"/>
              </a:rPr>
              <a:t>ЭКОНОМИКА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193" name="object 46"/>
          <p:cNvSpPr/>
          <p:nvPr/>
        </p:nvSpPr>
        <p:spPr>
          <a:xfrm>
            <a:off x="12344400" y="7505640"/>
            <a:ext cx="3809520" cy="92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560" bIns="0" anchor="t">
            <a:spAutoFit/>
          </a:bodyPr>
          <a:p>
            <a:pPr marL="11520" indent="24120" algn="ctr">
              <a:lnSpc>
                <a:spcPct val="104000"/>
              </a:lnSpc>
              <a:spcBef>
                <a:spcPts val="60"/>
              </a:spcBef>
              <a:buNone/>
              <a:tabLst>
                <a:tab algn="l" pos="0"/>
              </a:tabLst>
            </a:pPr>
            <a:r>
              <a:rPr b="1" lang="ru-RU" sz="2900" spc="12" strike="noStrike">
                <a:solidFill>
                  <a:srgbClr val="000000"/>
                </a:solidFill>
                <a:latin typeface="Segoe UI"/>
                <a:ea typeface="Segoe UI"/>
              </a:rPr>
              <a:t>ТЕРРИТОРИЯ ПРОЖИВАНИЯ</a:t>
            </a:r>
            <a:endParaRPr b="0" lang="ru-RU" sz="2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2" descr=""/>
          <p:cNvPicPr/>
          <p:nvPr/>
        </p:nvPicPr>
        <p:blipFill>
          <a:blip r:embed="rId1"/>
          <a:stretch/>
        </p:blipFill>
        <p:spPr>
          <a:xfrm>
            <a:off x="497160" y="289800"/>
            <a:ext cx="16867080" cy="6347880"/>
          </a:xfrm>
          <a:prstGeom prst="rect">
            <a:avLst/>
          </a:prstGeom>
          <a:ln w="0">
            <a:noFill/>
          </a:ln>
        </p:spPr>
      </p:pic>
      <p:grpSp>
        <p:nvGrpSpPr>
          <p:cNvPr id="195" name="Group 3"/>
          <p:cNvGrpSpPr/>
          <p:nvPr/>
        </p:nvGrpSpPr>
        <p:grpSpPr>
          <a:xfrm>
            <a:off x="8901360" y="3467880"/>
            <a:ext cx="2823840" cy="3065040"/>
            <a:chOff x="8901360" y="3467880"/>
            <a:chExt cx="2823840" cy="3065040"/>
          </a:xfrm>
        </p:grpSpPr>
        <p:sp>
          <p:nvSpPr>
            <p:cNvPr id="196" name="Freeform 4"/>
            <p:cNvSpPr/>
            <p:nvPr/>
          </p:nvSpPr>
          <p:spPr>
            <a:xfrm>
              <a:off x="8901360" y="3467880"/>
              <a:ext cx="2823840" cy="3065040"/>
            </a:xfrm>
            <a:custGeom>
              <a:avLst/>
              <a:gdLst/>
              <a:ahLst/>
              <a:rect l="l" t="t" r="r" b="b"/>
              <a:pathLst>
                <a:path w="2540000" h="2470912">
                  <a:moveTo>
                    <a:pt x="0" y="0"/>
                  </a:moveTo>
                  <a:lnTo>
                    <a:pt x="0" y="2470912"/>
                  </a:lnTo>
                  <a:lnTo>
                    <a:pt x="2540000" y="2470912"/>
                  </a:lnTo>
                  <a:lnTo>
                    <a:pt x="254000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97" name="Group 5"/>
          <p:cNvGrpSpPr/>
          <p:nvPr/>
        </p:nvGrpSpPr>
        <p:grpSpPr>
          <a:xfrm>
            <a:off x="6154200" y="402480"/>
            <a:ext cx="2747160" cy="3065040"/>
            <a:chOff x="6154200" y="402480"/>
            <a:chExt cx="2747160" cy="3065040"/>
          </a:xfrm>
        </p:grpSpPr>
        <p:sp>
          <p:nvSpPr>
            <p:cNvPr id="198" name="Freeform 6"/>
            <p:cNvSpPr/>
            <p:nvPr/>
          </p:nvSpPr>
          <p:spPr>
            <a:xfrm>
              <a:off x="6154200" y="402480"/>
              <a:ext cx="2747160" cy="3065040"/>
            </a:xfrm>
            <a:custGeom>
              <a:avLst/>
              <a:gdLst/>
              <a:ahLst/>
              <a:rect l="l" t="t" r="r" b="b"/>
              <a:pathLst>
                <a:path w="2470912" h="2470912">
                  <a:moveTo>
                    <a:pt x="0" y="0"/>
                  </a:moveTo>
                  <a:lnTo>
                    <a:pt x="0" y="2470912"/>
                  </a:lnTo>
                  <a:lnTo>
                    <a:pt x="2470912" y="2470912"/>
                  </a:lnTo>
                  <a:lnTo>
                    <a:pt x="2470912" y="0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99" name="Group 7"/>
          <p:cNvGrpSpPr/>
          <p:nvPr/>
        </p:nvGrpSpPr>
        <p:grpSpPr>
          <a:xfrm>
            <a:off x="591480" y="397440"/>
            <a:ext cx="2749320" cy="3070080"/>
            <a:chOff x="591480" y="397440"/>
            <a:chExt cx="2749320" cy="3070080"/>
          </a:xfrm>
        </p:grpSpPr>
        <p:sp>
          <p:nvSpPr>
            <p:cNvPr id="200" name="Freeform 8"/>
            <p:cNvSpPr/>
            <p:nvPr/>
          </p:nvSpPr>
          <p:spPr>
            <a:xfrm>
              <a:off x="591480" y="397440"/>
              <a:ext cx="2749320" cy="3070080"/>
            </a:xfrm>
            <a:custGeom>
              <a:avLst/>
              <a:gdLst/>
              <a:ahLst/>
              <a:rect l="l" t="t" r="r" b="b"/>
              <a:pathLst>
                <a:path w="2472944" h="2474976">
                  <a:moveTo>
                    <a:pt x="0" y="0"/>
                  </a:moveTo>
                  <a:lnTo>
                    <a:pt x="0" y="2474976"/>
                  </a:lnTo>
                  <a:lnTo>
                    <a:pt x="2472944" y="2474976"/>
                  </a:lnTo>
                  <a:lnTo>
                    <a:pt x="2472944" y="0"/>
                  </a:lnTo>
                  <a:close/>
                </a:path>
              </a:pathLst>
            </a:cu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01" name="Picture 9" descr=""/>
          <p:cNvPicPr/>
          <p:nvPr/>
        </p:nvPicPr>
        <p:blipFill>
          <a:blip r:embed="rId5"/>
          <a:stretch/>
        </p:blipFill>
        <p:spPr>
          <a:xfrm>
            <a:off x="3045240" y="2835000"/>
            <a:ext cx="422280" cy="42048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0" descr=""/>
          <p:cNvPicPr/>
          <p:nvPr/>
        </p:nvPicPr>
        <p:blipFill>
          <a:blip r:embed="rId6"/>
          <a:stretch/>
        </p:blipFill>
        <p:spPr>
          <a:xfrm>
            <a:off x="8634960" y="2835000"/>
            <a:ext cx="419760" cy="42048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1" descr=""/>
          <p:cNvPicPr/>
          <p:nvPr/>
        </p:nvPicPr>
        <p:blipFill>
          <a:blip r:embed="rId7"/>
          <a:stretch/>
        </p:blipFill>
        <p:spPr>
          <a:xfrm>
            <a:off x="8844840" y="5900400"/>
            <a:ext cx="422280" cy="420480"/>
          </a:xfrm>
          <a:prstGeom prst="rect">
            <a:avLst/>
          </a:prstGeom>
          <a:ln w="0">
            <a:noFill/>
          </a:ln>
        </p:spPr>
      </p:pic>
      <p:grpSp>
        <p:nvGrpSpPr>
          <p:cNvPr id="204" name="Group 12"/>
          <p:cNvGrpSpPr/>
          <p:nvPr/>
        </p:nvGrpSpPr>
        <p:grpSpPr>
          <a:xfrm>
            <a:off x="11716560" y="397440"/>
            <a:ext cx="2747160" cy="3070080"/>
            <a:chOff x="11716560" y="397440"/>
            <a:chExt cx="2747160" cy="3070080"/>
          </a:xfrm>
        </p:grpSpPr>
        <p:sp>
          <p:nvSpPr>
            <p:cNvPr id="205" name="Freeform 13"/>
            <p:cNvSpPr/>
            <p:nvPr/>
          </p:nvSpPr>
          <p:spPr>
            <a:xfrm>
              <a:off x="11716560" y="397440"/>
              <a:ext cx="2747160" cy="3070080"/>
            </a:xfrm>
            <a:custGeom>
              <a:avLst/>
              <a:gdLst/>
              <a:ahLst/>
              <a:rect l="l" t="t" r="r" b="b"/>
              <a:pathLst>
                <a:path w="2470912" h="2474976">
                  <a:moveTo>
                    <a:pt x="0" y="0"/>
                  </a:moveTo>
                  <a:lnTo>
                    <a:pt x="0" y="2474976"/>
                  </a:lnTo>
                  <a:lnTo>
                    <a:pt x="2470912" y="2474976"/>
                  </a:lnTo>
                  <a:lnTo>
                    <a:pt x="2470912" y="0"/>
                  </a:lnTo>
                  <a:close/>
                </a:path>
              </a:pathLst>
            </a:custGeom>
            <a:blipFill rotWithShape="0">
              <a:blip r:embed="rId8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06" name="Picture 14" descr=""/>
          <p:cNvPicPr/>
          <p:nvPr/>
        </p:nvPicPr>
        <p:blipFill>
          <a:blip r:embed="rId9"/>
          <a:stretch/>
        </p:blipFill>
        <p:spPr>
          <a:xfrm>
            <a:off x="14204520" y="2835000"/>
            <a:ext cx="419760" cy="420480"/>
          </a:xfrm>
          <a:prstGeom prst="rect">
            <a:avLst/>
          </a:prstGeom>
          <a:ln w="0">
            <a:noFill/>
          </a:ln>
        </p:spPr>
      </p:pic>
      <p:grpSp>
        <p:nvGrpSpPr>
          <p:cNvPr id="207" name="Group 15"/>
          <p:cNvGrpSpPr/>
          <p:nvPr/>
        </p:nvGrpSpPr>
        <p:grpSpPr>
          <a:xfrm>
            <a:off x="595800" y="6528240"/>
            <a:ext cx="2745000" cy="3065040"/>
            <a:chOff x="595800" y="6528240"/>
            <a:chExt cx="2745000" cy="3065040"/>
          </a:xfrm>
        </p:grpSpPr>
        <p:sp>
          <p:nvSpPr>
            <p:cNvPr id="208" name="Freeform 16"/>
            <p:cNvSpPr/>
            <p:nvPr/>
          </p:nvSpPr>
          <p:spPr>
            <a:xfrm>
              <a:off x="595800" y="6528240"/>
              <a:ext cx="2745000" cy="3065040"/>
            </a:xfrm>
            <a:custGeom>
              <a:avLst/>
              <a:gdLst/>
              <a:ahLst/>
              <a:rect l="l" t="t" r="r" b="b"/>
              <a:pathLst>
                <a:path w="2468880" h="2470912">
                  <a:moveTo>
                    <a:pt x="0" y="0"/>
                  </a:moveTo>
                  <a:lnTo>
                    <a:pt x="0" y="2470912"/>
                  </a:lnTo>
                  <a:lnTo>
                    <a:pt x="2468880" y="2470912"/>
                  </a:lnTo>
                  <a:lnTo>
                    <a:pt x="2468880" y="0"/>
                  </a:lnTo>
                  <a:close/>
                </a:path>
              </a:pathLst>
            </a:custGeom>
            <a:blipFill rotWithShape="0">
              <a:blip r:embed="rId10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09" name="Picture 17" descr=""/>
          <p:cNvPicPr/>
          <p:nvPr/>
        </p:nvPicPr>
        <p:blipFill>
          <a:blip r:embed="rId11"/>
          <a:stretch/>
        </p:blipFill>
        <p:spPr>
          <a:xfrm>
            <a:off x="2950920" y="6423120"/>
            <a:ext cx="3301560" cy="3274920"/>
          </a:xfrm>
          <a:prstGeom prst="rect">
            <a:avLst/>
          </a:prstGeom>
          <a:ln w="0">
            <a:noFill/>
          </a:ln>
        </p:spPr>
      </p:pic>
      <p:grpSp>
        <p:nvGrpSpPr>
          <p:cNvPr id="210" name="Group 18"/>
          <p:cNvGrpSpPr/>
          <p:nvPr/>
        </p:nvGrpSpPr>
        <p:grpSpPr>
          <a:xfrm>
            <a:off x="3345480" y="3470400"/>
            <a:ext cx="2812680" cy="3060000"/>
            <a:chOff x="3345480" y="3470400"/>
            <a:chExt cx="2812680" cy="3060000"/>
          </a:xfrm>
        </p:grpSpPr>
        <p:sp>
          <p:nvSpPr>
            <p:cNvPr id="211" name="Freeform 19"/>
            <p:cNvSpPr/>
            <p:nvPr/>
          </p:nvSpPr>
          <p:spPr>
            <a:xfrm>
              <a:off x="3345480" y="3470400"/>
              <a:ext cx="2812680" cy="3060000"/>
            </a:xfrm>
            <a:custGeom>
              <a:avLst/>
              <a:gdLst/>
              <a:ahLst/>
              <a:rect l="l" t="t" r="r" b="b"/>
              <a:pathLst>
                <a:path w="2529840" h="2466848">
                  <a:moveTo>
                    <a:pt x="0" y="0"/>
                  </a:moveTo>
                  <a:lnTo>
                    <a:pt x="0" y="2466848"/>
                  </a:lnTo>
                  <a:lnTo>
                    <a:pt x="2529840" y="2466848"/>
                  </a:lnTo>
                  <a:lnTo>
                    <a:pt x="2529840" y="0"/>
                  </a:lnTo>
                  <a:close/>
                </a:path>
              </a:pathLst>
            </a:custGeom>
            <a:blipFill rotWithShape="0">
              <a:blip r:embed="rId1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12" name="Group 20"/>
          <p:cNvGrpSpPr/>
          <p:nvPr/>
        </p:nvGrpSpPr>
        <p:grpSpPr>
          <a:xfrm>
            <a:off x="6156360" y="6528240"/>
            <a:ext cx="2742480" cy="3062520"/>
            <a:chOff x="6156360" y="6528240"/>
            <a:chExt cx="2742480" cy="3062520"/>
          </a:xfrm>
        </p:grpSpPr>
        <p:sp>
          <p:nvSpPr>
            <p:cNvPr id="213" name="Freeform 21"/>
            <p:cNvSpPr/>
            <p:nvPr/>
          </p:nvSpPr>
          <p:spPr>
            <a:xfrm>
              <a:off x="6156360" y="6528240"/>
              <a:ext cx="2742480" cy="3062520"/>
            </a:xfrm>
            <a:custGeom>
              <a:avLst/>
              <a:gdLst/>
              <a:ahLst/>
              <a:rect l="l" t="t" r="r" b="b"/>
              <a:pathLst>
                <a:path w="2466848" h="2468880">
                  <a:moveTo>
                    <a:pt x="0" y="0"/>
                  </a:moveTo>
                  <a:lnTo>
                    <a:pt x="0" y="2468880"/>
                  </a:lnTo>
                  <a:lnTo>
                    <a:pt x="2466848" y="2468880"/>
                  </a:lnTo>
                  <a:lnTo>
                    <a:pt x="2466848" y="0"/>
                  </a:lnTo>
                  <a:close/>
                </a:path>
              </a:pathLst>
            </a:custGeom>
            <a:blipFill rotWithShape="0">
              <a:blip r:embed="rId13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14" name="Picture 22" descr=""/>
          <p:cNvPicPr/>
          <p:nvPr/>
        </p:nvPicPr>
        <p:blipFill>
          <a:blip r:embed="rId14"/>
          <a:stretch/>
        </p:blipFill>
        <p:spPr>
          <a:xfrm>
            <a:off x="8481960" y="6423120"/>
            <a:ext cx="3321720" cy="3274920"/>
          </a:xfrm>
          <a:prstGeom prst="rect">
            <a:avLst/>
          </a:prstGeom>
          <a:ln w="0">
            <a:noFill/>
          </a:ln>
        </p:spPr>
      </p:pic>
      <p:grpSp>
        <p:nvGrpSpPr>
          <p:cNvPr id="215" name="Group 23"/>
          <p:cNvGrpSpPr/>
          <p:nvPr/>
        </p:nvGrpSpPr>
        <p:grpSpPr>
          <a:xfrm>
            <a:off x="14461920" y="3467880"/>
            <a:ext cx="2808000" cy="3060000"/>
            <a:chOff x="14461920" y="3467880"/>
            <a:chExt cx="2808000" cy="3060000"/>
          </a:xfrm>
        </p:grpSpPr>
        <p:sp>
          <p:nvSpPr>
            <p:cNvPr id="216" name="Freeform 24"/>
            <p:cNvSpPr/>
            <p:nvPr/>
          </p:nvSpPr>
          <p:spPr>
            <a:xfrm>
              <a:off x="14461920" y="3467880"/>
              <a:ext cx="2808000" cy="3060000"/>
            </a:xfrm>
            <a:custGeom>
              <a:avLst/>
              <a:gdLst/>
              <a:ahLst/>
              <a:rect l="l" t="t" r="r" b="b"/>
              <a:pathLst>
                <a:path w="2525776" h="2466848">
                  <a:moveTo>
                    <a:pt x="0" y="0"/>
                  </a:moveTo>
                  <a:lnTo>
                    <a:pt x="0" y="2466848"/>
                  </a:lnTo>
                  <a:lnTo>
                    <a:pt x="2525776" y="2466848"/>
                  </a:lnTo>
                  <a:lnTo>
                    <a:pt x="2525776" y="0"/>
                  </a:lnTo>
                  <a:close/>
                </a:path>
              </a:pathLst>
            </a:custGeom>
            <a:blipFill rotWithShape="0">
              <a:blip r:embed="rId15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17" name="Picture 25" descr=""/>
          <p:cNvPicPr/>
          <p:nvPr/>
        </p:nvPicPr>
        <p:blipFill>
          <a:blip r:embed="rId16"/>
          <a:stretch/>
        </p:blipFill>
        <p:spPr>
          <a:xfrm>
            <a:off x="3255120" y="5900400"/>
            <a:ext cx="422280" cy="42048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26" descr=""/>
          <p:cNvPicPr/>
          <p:nvPr/>
        </p:nvPicPr>
        <p:blipFill>
          <a:blip r:embed="rId17"/>
          <a:stretch/>
        </p:blipFill>
        <p:spPr>
          <a:xfrm>
            <a:off x="14360400" y="5900400"/>
            <a:ext cx="422280" cy="420480"/>
          </a:xfrm>
          <a:prstGeom prst="rect">
            <a:avLst/>
          </a:prstGeom>
          <a:ln w="0">
            <a:noFill/>
          </a:ln>
        </p:spPr>
      </p:pic>
      <p:sp>
        <p:nvSpPr>
          <p:cNvPr id="219" name="TextBox 27"/>
          <p:cNvSpPr/>
          <p:nvPr/>
        </p:nvSpPr>
        <p:spPr>
          <a:xfrm>
            <a:off x="3664080" y="968040"/>
            <a:ext cx="2195280" cy="14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699"/>
              </a:lnSpc>
              <a:buNone/>
            </a:pPr>
            <a:r>
              <a:rPr b="0" lang="en-US" sz="2900" spc="-140" strike="noStrike">
                <a:solidFill>
                  <a:srgbClr val="000000"/>
                </a:solidFill>
                <a:latin typeface="Segoe UI"/>
                <a:ea typeface="Segoe UI"/>
              </a:rPr>
              <a:t>Сохранение</a:t>
            </a:r>
            <a:r>
              <a:rPr b="0" lang="ru-RU" sz="2900" spc="-140" strike="noStrike">
                <a:solidFill>
                  <a:srgbClr val="000000"/>
                </a:solidFill>
                <a:latin typeface="Segoe UI"/>
                <a:ea typeface="Segoe UI"/>
              </a:rPr>
              <a:t> </a:t>
            </a:r>
            <a:r>
              <a:rPr b="0" lang="en-US" sz="2900" spc="-140" strike="noStrike">
                <a:solidFill>
                  <a:srgbClr val="000000"/>
                </a:solidFill>
                <a:latin typeface="Segoe UI"/>
                <a:ea typeface="Segoe UI"/>
              </a:rPr>
              <a:t>здоровья населения 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220" name="TextBox 28"/>
          <p:cNvSpPr/>
          <p:nvPr/>
        </p:nvSpPr>
        <p:spPr>
          <a:xfrm>
            <a:off x="14919120" y="837720"/>
            <a:ext cx="1983600" cy="187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699"/>
              </a:lnSpc>
              <a:buNone/>
            </a:pPr>
            <a:r>
              <a:rPr b="0" lang="en-US" sz="2900" spc="-137" strike="noStrike">
                <a:solidFill>
                  <a:srgbClr val="000000"/>
                </a:solidFill>
                <a:latin typeface="Arial"/>
              </a:rPr>
              <a:t>Поддержка отдельных категорий граждан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221" name="TextBox 29"/>
          <p:cNvSpPr/>
          <p:nvPr/>
        </p:nvSpPr>
        <p:spPr>
          <a:xfrm>
            <a:off x="932040" y="4105440"/>
            <a:ext cx="2018520" cy="140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696"/>
              </a:lnSpc>
              <a:buNone/>
            </a:pPr>
            <a:r>
              <a:rPr b="0" lang="en-US" sz="2900" spc="-140" strike="noStrike">
                <a:solidFill>
                  <a:srgbClr val="000000"/>
                </a:solidFill>
                <a:latin typeface="Segoe UI"/>
                <a:ea typeface="Segoe UI"/>
              </a:rPr>
              <a:t>Развитие культурного потенциала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222" name="TextBox 30"/>
          <p:cNvSpPr/>
          <p:nvPr/>
        </p:nvSpPr>
        <p:spPr>
          <a:xfrm>
            <a:off x="3733920" y="7429680"/>
            <a:ext cx="2195280" cy="93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696"/>
              </a:lnSpc>
              <a:buNone/>
            </a:pPr>
            <a:r>
              <a:rPr b="0" lang="ru-RU" sz="2900" spc="-140" strike="noStrike">
                <a:solidFill>
                  <a:srgbClr val="000000"/>
                </a:solidFill>
                <a:latin typeface="Segoe UI"/>
                <a:ea typeface="Segoe UI"/>
              </a:rPr>
              <a:t>Здоровый образ жизни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223" name="TextBox 31"/>
          <p:cNvSpPr/>
          <p:nvPr/>
        </p:nvSpPr>
        <p:spPr>
          <a:xfrm>
            <a:off x="9473760" y="1132200"/>
            <a:ext cx="1873800" cy="128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>
              <a:lnSpc>
                <a:spcPts val="3382"/>
              </a:lnSpc>
              <a:buNone/>
            </a:pPr>
            <a:r>
              <a:rPr b="0" lang="en-US" sz="2900" spc="-140" strike="noStrike">
                <a:solidFill>
                  <a:srgbClr val="000000"/>
                </a:solidFill>
                <a:latin typeface="Segoe UI"/>
                <a:ea typeface="Segoe UI"/>
              </a:rPr>
              <a:t>Поддержка материнства и детства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224" name="TextBox 32"/>
          <p:cNvSpPr/>
          <p:nvPr/>
        </p:nvSpPr>
        <p:spPr>
          <a:xfrm>
            <a:off x="11963520" y="4229280"/>
            <a:ext cx="2389680" cy="12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399"/>
              </a:lnSpc>
              <a:buNone/>
            </a:pPr>
            <a:r>
              <a:rPr b="0" lang="ru-RU" sz="2900" spc="-140" strike="noStrike">
                <a:solidFill>
                  <a:srgbClr val="000000"/>
                </a:solidFill>
                <a:latin typeface="Segoe UI"/>
                <a:ea typeface="Segoe UI"/>
              </a:rPr>
              <a:t>М</a:t>
            </a:r>
            <a:r>
              <a:rPr b="0" lang="en-US" sz="2900" spc="-140" strike="noStrike">
                <a:solidFill>
                  <a:srgbClr val="000000"/>
                </a:solidFill>
                <a:latin typeface="Segoe UI"/>
                <a:ea typeface="Segoe UI"/>
              </a:rPr>
              <a:t>ежнациональны</a:t>
            </a:r>
            <a:r>
              <a:rPr b="0" lang="ru-RU" sz="2900" spc="-140" strike="noStrike">
                <a:solidFill>
                  <a:srgbClr val="000000"/>
                </a:solidFill>
                <a:latin typeface="Segoe UI"/>
                <a:ea typeface="Segoe UI"/>
              </a:rPr>
              <a:t>е </a:t>
            </a:r>
            <a:r>
              <a:rPr b="0" lang="en-US" sz="2900" spc="-140" strike="noStrike">
                <a:solidFill>
                  <a:srgbClr val="000000"/>
                </a:solidFill>
                <a:latin typeface="Segoe UI"/>
                <a:ea typeface="Segoe UI"/>
              </a:rPr>
              <a:t>отношени</a:t>
            </a:r>
            <a:r>
              <a:rPr b="0" lang="ru-RU" sz="2900" spc="-140" strike="noStrike">
                <a:solidFill>
                  <a:srgbClr val="000000"/>
                </a:solidFill>
                <a:latin typeface="Segoe UI"/>
                <a:ea typeface="Segoe UI"/>
              </a:rPr>
              <a:t>я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225" name="TextBox 33"/>
          <p:cNvSpPr/>
          <p:nvPr/>
        </p:nvSpPr>
        <p:spPr>
          <a:xfrm>
            <a:off x="9218880" y="7362000"/>
            <a:ext cx="2296440" cy="90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549"/>
              </a:lnSpc>
              <a:buNone/>
            </a:pPr>
            <a:r>
              <a:rPr b="0" lang="ru-RU" sz="2900" spc="-134" strike="noStrike">
                <a:solidFill>
                  <a:srgbClr val="000000"/>
                </a:solidFill>
                <a:latin typeface="Segoe UI"/>
                <a:ea typeface="Segoe UI"/>
              </a:rPr>
              <a:t>Молодежная политика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226" name="TextBox 34"/>
          <p:cNvSpPr/>
          <p:nvPr/>
        </p:nvSpPr>
        <p:spPr>
          <a:xfrm>
            <a:off x="12496680" y="7124760"/>
            <a:ext cx="4815360" cy="205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386"/>
              </a:lnSpc>
              <a:buNone/>
            </a:pPr>
            <a:r>
              <a:rPr b="0" lang="en-US" sz="5400" spc="-211" strike="noStrike">
                <a:solidFill>
                  <a:srgbClr val="000000"/>
                </a:solidFill>
                <a:latin typeface="Segoe UI"/>
                <a:ea typeface="Segoe UI"/>
              </a:rPr>
              <a:t>Приоритет 1. Человеческий капитал</a:t>
            </a:r>
            <a:endParaRPr b="0" lang="ru-RU" sz="5400" spc="-1" strike="noStrike">
              <a:latin typeface="Arial"/>
            </a:endParaRPr>
          </a:p>
        </p:txBody>
      </p:sp>
      <p:sp>
        <p:nvSpPr>
          <p:cNvPr id="227" name="TextBox 36"/>
          <p:cNvSpPr/>
          <p:nvPr/>
        </p:nvSpPr>
        <p:spPr>
          <a:xfrm>
            <a:off x="6324480" y="4305240"/>
            <a:ext cx="2408760" cy="89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543"/>
              </a:lnSpc>
              <a:buNone/>
            </a:pPr>
            <a:r>
              <a:rPr b="0" lang="ru-RU" sz="2900" spc="-134" strike="noStrike">
                <a:solidFill>
                  <a:srgbClr val="000000"/>
                </a:solidFill>
                <a:latin typeface="Segoe UI"/>
                <a:ea typeface="Segoe UI"/>
              </a:rPr>
              <a:t>Доступность </a:t>
            </a:r>
            <a:r>
              <a:rPr b="0" lang="en-US" sz="2900" spc="-134" strike="noStrike">
                <a:solidFill>
                  <a:srgbClr val="000000"/>
                </a:solidFill>
                <a:latin typeface="Segoe UI"/>
                <a:ea typeface="Segoe UI"/>
              </a:rPr>
              <a:t>образования </a:t>
            </a:r>
            <a:endParaRPr b="0" lang="ru-RU" sz="2900" spc="-1" strike="noStrike">
              <a:latin typeface="Arial"/>
            </a:endParaRPr>
          </a:p>
        </p:txBody>
      </p:sp>
      <p:sp>
        <p:nvSpPr>
          <p:cNvPr id="228" name="TextBox 37"/>
          <p:cNvSpPr/>
          <p:nvPr/>
        </p:nvSpPr>
        <p:spPr>
          <a:xfrm>
            <a:off x="9138240" y="5006880"/>
            <a:ext cx="11160" cy="26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</TotalTime>
  <Application>LibreOffice/7.3.0.3$Windows_X86_64 LibreOffice_project/0f246aa12d0eee4a0f7adcefbf7c878fc2238db3</Application>
  <AppVersion>15.0000</AppVersion>
  <Words>1052</Words>
  <Paragraphs>202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Яценко Полина Олеговна</dc:creator>
  <dc:description/>
  <dc:identifier>DAFPaNoodwA</dc:identifier>
  <dc:language>ru-RU</dc:language>
  <cp:lastModifiedBy>Захарова Дарья Сергеевна</cp:lastModifiedBy>
  <dcterms:modified xsi:type="dcterms:W3CDTF">2022-11-08T12:18:31Z</dcterms:modified>
  <cp:revision>98</cp:revision>
  <dc:subject/>
  <dc:title>Black and White Geometric Minimalist Architectural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Произвольный</vt:lpwstr>
  </property>
  <property fmtid="{D5CDD505-2E9C-101B-9397-08002B2CF9AE}" pid="4" name="Slides">
    <vt:i4>17</vt:i4>
  </property>
</Properties>
</file>