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rawings/drawing3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57" r:id="rId5"/>
    <p:sldId id="258" r:id="rId6"/>
    <p:sldId id="260" r:id="rId7"/>
    <p:sldId id="267" r:id="rId8"/>
    <p:sldId id="268" r:id="rId9"/>
    <p:sldId id="269" r:id="rId10"/>
    <p:sldId id="264" r:id="rId11"/>
    <p:sldId id="265" r:id="rId12"/>
    <p:sldId id="266" r:id="rId13"/>
    <p:sldId id="272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2203740157480315"/>
          <c:y val="2.5777597357148855E-2"/>
          <c:w val="0.85615449110527864"/>
          <c:h val="0.77658062469087441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marker>
            <c:symbol val="square"/>
            <c:size val="5"/>
          </c:marker>
          <c:dLbls>
            <c:dLbl>
              <c:idx val="5"/>
              <c:layout>
                <c:manualLayout>
                  <c:x val="-7.2503167874634188E-3"/>
                  <c:y val="-2.6016078072816359E-2"/>
                </c:manualLayout>
              </c:layout>
              <c:showVal val="1"/>
            </c:dLbl>
            <c:dLbl>
              <c:idx val="6"/>
              <c:layout>
                <c:manualLayout>
                  <c:x val="-5.8002534299707352E-3"/>
                  <c:y val="-2.6016078072816359E-2"/>
                </c:manualLayout>
              </c:layout>
              <c:showVal val="1"/>
            </c:dLbl>
            <c:dLbl>
              <c:idx val="8"/>
              <c:layout>
                <c:manualLayout>
                  <c:x val="-1.4500633574926825E-3"/>
                  <c:y val="2.1680065060680289E-2"/>
                </c:manualLayout>
              </c:layout>
              <c:showVal val="1"/>
            </c:dLbl>
            <c:dLbl>
              <c:idx val="11"/>
              <c:layout>
                <c:manualLayout>
                  <c:x val="-4.350190072478049E-3"/>
                  <c:y val="-1.7344052048544237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Январь, t min -32,8°C</c:v>
                </c:pt>
                <c:pt idx="1">
                  <c:v>Февраль, t min -36°C</c:v>
                </c:pt>
                <c:pt idx="2">
                  <c:v>Март, t min -22,2°C</c:v>
                </c:pt>
                <c:pt idx="3">
                  <c:v>Апрель, t min -8,3°C</c:v>
                </c:pt>
                <c:pt idx="4">
                  <c:v>Май, t min -2,7°C</c:v>
                </c:pt>
                <c:pt idx="5">
                  <c:v>Июнь, t ср +14°C</c:v>
                </c:pt>
                <c:pt idx="6">
                  <c:v>Июль, t ср +15,5°C</c:v>
                </c:pt>
                <c:pt idx="7">
                  <c:v>Август, t ср +15,5°C</c:v>
                </c:pt>
                <c:pt idx="8">
                  <c:v>Сентябрь, t min -2,9°C</c:v>
                </c:pt>
                <c:pt idx="9">
                  <c:v>Октябрь, t min -5,88°C</c:v>
                </c:pt>
                <c:pt idx="10">
                  <c:v>Ноябрь, t min -23,6°C</c:v>
                </c:pt>
                <c:pt idx="11">
                  <c:v>Декабрь, t min -31,6°C</c:v>
                </c:pt>
              </c:strCache>
            </c:strRef>
          </c:cat>
          <c:val>
            <c:numRef>
              <c:f>Лист1!$B$2:$B$13</c:f>
              <c:numCache>
                <c:formatCode>0.000</c:formatCode>
                <c:ptCount val="12"/>
                <c:pt idx="0">
                  <c:v>184</c:v>
                </c:pt>
                <c:pt idx="1">
                  <c:v>196.96</c:v>
                </c:pt>
                <c:pt idx="2">
                  <c:v>122</c:v>
                </c:pt>
                <c:pt idx="3">
                  <c:v>86.93</c:v>
                </c:pt>
                <c:pt idx="4">
                  <c:v>35.690000000000012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66.31</c:v>
                </c:pt>
                <c:pt idx="9">
                  <c:v>73.7</c:v>
                </c:pt>
                <c:pt idx="10">
                  <c:v>118.96000000000002</c:v>
                </c:pt>
                <c:pt idx="11">
                  <c:v>184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Норматив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4.0123456790123475E-2"/>
                  <c:y val="2.1728242983037358E-2"/>
                </c:manualLayout>
              </c:layout>
              <c:showVal val="1"/>
            </c:dLbl>
            <c:dLbl>
              <c:idx val="1"/>
              <c:layout>
                <c:manualLayout>
                  <c:x val="-3.2407407407407426E-2"/>
                  <c:y val="-3.3580011882875918E-2"/>
                </c:manualLayout>
              </c:layout>
              <c:showVal val="1"/>
            </c:dLbl>
            <c:dLbl>
              <c:idx val="2"/>
              <c:layout>
                <c:manualLayout>
                  <c:x val="-3.3950617283950629E-2"/>
                  <c:y val="1.9752948166397589E-2"/>
                </c:manualLayout>
              </c:layout>
              <c:showVal val="1"/>
            </c:dLbl>
            <c:dLbl>
              <c:idx val="3"/>
              <c:layout>
                <c:manualLayout>
                  <c:x val="-3.5493827160493853E-2"/>
                  <c:y val="-2.370353779967712E-2"/>
                </c:manualLayout>
              </c:layout>
              <c:showVal val="1"/>
            </c:dLbl>
            <c:dLbl>
              <c:idx val="4"/>
              <c:layout>
                <c:manualLayout>
                  <c:x val="-3.7037037037037049E-2"/>
                  <c:y val="3.1604717066236167E-2"/>
                </c:manualLayout>
              </c:layout>
              <c:showVal val="1"/>
            </c:dLbl>
            <c:dLbl>
              <c:idx val="5"/>
              <c:layout>
                <c:manualLayout>
                  <c:x val="-4.0123456790123475E-2"/>
                  <c:y val="-3.3580011882875918E-2"/>
                </c:manualLayout>
              </c:layout>
              <c:showVal val="1"/>
            </c:dLbl>
            <c:dLbl>
              <c:idx val="6"/>
              <c:layout>
                <c:manualLayout>
                  <c:x val="-4.1666666666666678E-2"/>
                  <c:y val="3.1604717066236167E-2"/>
                </c:manualLayout>
              </c:layout>
              <c:showVal val="1"/>
            </c:dLbl>
            <c:dLbl>
              <c:idx val="7"/>
              <c:layout>
                <c:manualLayout>
                  <c:x val="-3.3950617283950629E-2"/>
                  <c:y val="-3.3580011882875918E-2"/>
                </c:manualLayout>
              </c:layout>
              <c:showVal val="1"/>
            </c:dLbl>
            <c:dLbl>
              <c:idx val="8"/>
              <c:layout>
                <c:manualLayout>
                  <c:x val="-3.7037037037037049E-2"/>
                  <c:y val="3.1604717066236167E-2"/>
                </c:manualLayout>
              </c:layout>
              <c:showVal val="1"/>
            </c:dLbl>
            <c:dLbl>
              <c:idx val="9"/>
              <c:layout>
                <c:manualLayout>
                  <c:x val="-3.8580246913580377E-2"/>
                  <c:y val="-2.370353779967712E-2"/>
                </c:manualLayout>
              </c:layout>
              <c:showVal val="1"/>
            </c:dLbl>
            <c:dLbl>
              <c:idx val="10"/>
              <c:layout>
                <c:manualLayout>
                  <c:x val="-4.0123456790123357E-2"/>
                  <c:y val="3.1604717066236167E-2"/>
                </c:manualLayout>
              </c:layout>
              <c:showVal val="1"/>
            </c:dLbl>
            <c:dLbl>
              <c:idx val="11"/>
              <c:layout>
                <c:manualLayout>
                  <c:x val="-2.1604938271604958E-2"/>
                  <c:y val="-3.358001188287591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Январь, t min -32,8°C</c:v>
                </c:pt>
                <c:pt idx="1">
                  <c:v>Февраль, t min -36°C</c:v>
                </c:pt>
                <c:pt idx="2">
                  <c:v>Март, t min -22,2°C</c:v>
                </c:pt>
                <c:pt idx="3">
                  <c:v>Апрель, t min -8,3°C</c:v>
                </c:pt>
                <c:pt idx="4">
                  <c:v>Май, t min -2,7°C</c:v>
                </c:pt>
                <c:pt idx="5">
                  <c:v>Июнь, t ср +14°C</c:v>
                </c:pt>
                <c:pt idx="6">
                  <c:v>Июль, t ср +15,5°C</c:v>
                </c:pt>
                <c:pt idx="7">
                  <c:v>Август, t ср +15,5°C</c:v>
                </c:pt>
                <c:pt idx="8">
                  <c:v>Сентябрь, t min -2,9°C</c:v>
                </c:pt>
                <c:pt idx="9">
                  <c:v>Октябрь, t min -5,88°C</c:v>
                </c:pt>
                <c:pt idx="10">
                  <c:v>Ноябрь, t min -23,6°C</c:v>
                </c:pt>
                <c:pt idx="11">
                  <c:v>Декабрь, t min -31,6°C</c:v>
                </c:pt>
              </c:strCache>
            </c:strRef>
          </c:cat>
          <c:val>
            <c:numRef>
              <c:f>Лист1!$C$2:$C$13</c:f>
              <c:numCache>
                <c:formatCode>0.000</c:formatCode>
                <c:ptCount val="12"/>
                <c:pt idx="0">
                  <c:v>138.95600000000005</c:v>
                </c:pt>
                <c:pt idx="1">
                  <c:v>138.95600000000005</c:v>
                </c:pt>
                <c:pt idx="2">
                  <c:v>138.95600000000005</c:v>
                </c:pt>
                <c:pt idx="3">
                  <c:v>138.95600000000005</c:v>
                </c:pt>
                <c:pt idx="4">
                  <c:v>138.95600000000005</c:v>
                </c:pt>
                <c:pt idx="5">
                  <c:v>138.95600000000005</c:v>
                </c:pt>
                <c:pt idx="6">
                  <c:v>138.95600000000005</c:v>
                </c:pt>
                <c:pt idx="7">
                  <c:v>138.95600000000005</c:v>
                </c:pt>
                <c:pt idx="8">
                  <c:v>138.95600000000005</c:v>
                </c:pt>
                <c:pt idx="9">
                  <c:v>138.95600000000005</c:v>
                </c:pt>
                <c:pt idx="10">
                  <c:v>138.95600000000005</c:v>
                </c:pt>
                <c:pt idx="11">
                  <c:v>138.95600000000005</c:v>
                </c:pt>
              </c:numCache>
            </c:numRef>
          </c:val>
        </c:ser>
        <c:marker val="1"/>
        <c:axId val="149305984"/>
        <c:axId val="149348736"/>
      </c:lineChart>
      <c:catAx>
        <c:axId val="149305984"/>
        <c:scaling>
          <c:orientation val="minMax"/>
        </c:scaling>
        <c:axPos val="b"/>
        <c:majorGridlines/>
        <c:minorGridlines/>
        <c:majorTickMark val="none"/>
        <c:tickLblPos val="low"/>
        <c:txPr>
          <a:bodyPr rot="-1200000"/>
          <a:lstStyle/>
          <a:p>
            <a:pPr>
              <a:defRPr sz="1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9348736"/>
        <c:crosses val="autoZero"/>
        <c:auto val="1"/>
        <c:lblAlgn val="ctr"/>
        <c:lblOffset val="100"/>
      </c:catAx>
      <c:valAx>
        <c:axId val="149348736"/>
        <c:scaling>
          <c:orientation val="minMax"/>
          <c:max val="200"/>
          <c:min val="-10"/>
        </c:scaling>
        <c:axPos val="l"/>
        <c:majorGridlines/>
        <c:numFmt formatCode="0.000" sourceLinked="1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9305984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8331774039481461"/>
          <c:y val="0.62064973277185986"/>
          <c:w val="0.13637126554450787"/>
          <c:h val="9.2573536390757397E-2"/>
        </c:manualLayout>
      </c:layout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443147785760879"/>
          <c:y val="3.1295064437227245E-2"/>
          <c:w val="0.85071609840639562"/>
          <c:h val="0.93002127062144524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2.9320987654320979E-2"/>
                  <c:y val="3.1558048171993855E-2"/>
                </c:manualLayout>
              </c:layout>
              <c:showVal val="1"/>
            </c:dLbl>
            <c:dLbl>
              <c:idx val="2"/>
              <c:layout>
                <c:manualLayout>
                  <c:x val="-2.3148148148148147E-2"/>
                  <c:y val="3.155804817199391E-2"/>
                </c:manualLayout>
              </c:layout>
              <c:showVal val="1"/>
            </c:dLbl>
            <c:dLbl>
              <c:idx val="5"/>
              <c:layout>
                <c:manualLayout>
                  <c:x val="-6.1728395061727828E-3"/>
                  <c:y val="-1.5779024085996827E-2"/>
                </c:manualLayout>
              </c:layout>
              <c:showVal val="1"/>
            </c:dLbl>
            <c:dLbl>
              <c:idx val="6"/>
              <c:layout>
                <c:manualLayout>
                  <c:x val="4.6296296296296311E-3"/>
                  <c:y val="-2.8928210824327602E-2"/>
                </c:manualLayout>
              </c:layout>
              <c:showVal val="1"/>
            </c:dLbl>
            <c:dLbl>
              <c:idx val="8"/>
              <c:layout>
                <c:manualLayout>
                  <c:x val="1.5432098765432104E-3"/>
                  <c:y val="3.1558048171993855E-2"/>
                </c:manualLayout>
              </c:layout>
              <c:showVal val="1"/>
            </c:dLbl>
            <c:dLbl>
              <c:idx val="11"/>
              <c:layout>
                <c:manualLayout>
                  <c:x val="-6.1728395061728392E-3"/>
                  <c:y val="-2.6298373476661561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0.00</c:formatCode>
                <c:ptCount val="12"/>
                <c:pt idx="0">
                  <c:v>1113.94</c:v>
                </c:pt>
                <c:pt idx="1">
                  <c:v>1191.47</c:v>
                </c:pt>
                <c:pt idx="2">
                  <c:v>739.45999999999981</c:v>
                </c:pt>
                <c:pt idx="3">
                  <c:v>525.88</c:v>
                </c:pt>
                <c:pt idx="4">
                  <c:v>217.23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403.01</c:v>
                </c:pt>
                <c:pt idx="9">
                  <c:v>444.7</c:v>
                </c:pt>
                <c:pt idx="10">
                  <c:v>718.24</c:v>
                </c:pt>
                <c:pt idx="11">
                  <c:v>1113.94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Норматив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3.7037037037037035E-2"/>
                  <c:y val="3.6817722867326173E-2"/>
                </c:manualLayout>
              </c:layout>
              <c:showVal val="1"/>
            </c:dLbl>
            <c:dLbl>
              <c:idx val="1"/>
              <c:layout>
                <c:manualLayout>
                  <c:x val="-3.3950617283950615E-2"/>
                  <c:y val="-3.4187885519660018E-2"/>
                </c:manualLayout>
              </c:layout>
              <c:showVal val="1"/>
            </c:dLbl>
            <c:dLbl>
              <c:idx val="2"/>
              <c:layout>
                <c:manualLayout>
                  <c:x val="-3.0864197530864206E-2"/>
                  <c:y val="3.6817722867326173E-2"/>
                </c:manualLayout>
              </c:layout>
              <c:showVal val="1"/>
            </c:dLbl>
            <c:dLbl>
              <c:idx val="3"/>
              <c:layout>
                <c:manualLayout>
                  <c:x val="-3.7037037037037049E-2"/>
                  <c:y val="-3.4187885519660018E-2"/>
                </c:manualLayout>
              </c:layout>
              <c:showVal val="1"/>
            </c:dLbl>
            <c:dLbl>
              <c:idx val="4"/>
              <c:layout>
                <c:manualLayout>
                  <c:x val="-3.3950617283950574E-2"/>
                  <c:y val="3.6817722867326173E-2"/>
                </c:manualLayout>
              </c:layout>
              <c:showVal val="1"/>
            </c:dLbl>
            <c:dLbl>
              <c:idx val="5"/>
              <c:layout>
                <c:manualLayout>
                  <c:x val="-4.0123456790123399E-2"/>
                  <c:y val="-3.4187885519660018E-2"/>
                </c:manualLayout>
              </c:layout>
              <c:showVal val="1"/>
            </c:dLbl>
            <c:dLbl>
              <c:idx val="6"/>
              <c:layout>
                <c:manualLayout>
                  <c:x val="-3.7037037037037049E-2"/>
                  <c:y val="3.6817722867326173E-2"/>
                </c:manualLayout>
              </c:layout>
              <c:showVal val="1"/>
            </c:dLbl>
            <c:dLbl>
              <c:idx val="7"/>
              <c:layout>
                <c:manualLayout>
                  <c:x val="-4.3209876543209853E-2"/>
                  <c:y val="-3.4187885519660018E-2"/>
                </c:manualLayout>
              </c:layout>
              <c:showVal val="1"/>
            </c:dLbl>
            <c:dLbl>
              <c:idx val="8"/>
              <c:layout>
                <c:manualLayout>
                  <c:x val="-3.0864197530864206E-2"/>
                  <c:y val="3.6817722867326173E-2"/>
                </c:manualLayout>
              </c:layout>
              <c:showVal val="1"/>
            </c:dLbl>
            <c:dLbl>
              <c:idx val="9"/>
              <c:layout>
                <c:manualLayout>
                  <c:x val="-3.7037037037037049E-2"/>
                  <c:y val="-3.4187885519660018E-2"/>
                </c:manualLayout>
              </c:layout>
              <c:showVal val="1"/>
            </c:dLbl>
            <c:dLbl>
              <c:idx val="10"/>
              <c:layout>
                <c:manualLayout>
                  <c:x val="-2.4691358024691374E-2"/>
                  <c:y val="3.6817722867326173E-2"/>
                </c:manualLayout>
              </c:layout>
              <c:showVal val="1"/>
            </c:dLbl>
            <c:dLbl>
              <c:idx val="11"/>
              <c:layout>
                <c:manualLayout>
                  <c:x val="0"/>
                  <c:y val="-3.418788551966001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Лист1!$C$2:$C$13</c:f>
              <c:numCache>
                <c:formatCode>0.00</c:formatCode>
                <c:ptCount val="12"/>
                <c:pt idx="0">
                  <c:v>841.12</c:v>
                </c:pt>
                <c:pt idx="1">
                  <c:v>841.12</c:v>
                </c:pt>
                <c:pt idx="2">
                  <c:v>841.12</c:v>
                </c:pt>
                <c:pt idx="3">
                  <c:v>841.12</c:v>
                </c:pt>
                <c:pt idx="4">
                  <c:v>841.12</c:v>
                </c:pt>
                <c:pt idx="5">
                  <c:v>841.12</c:v>
                </c:pt>
                <c:pt idx="6">
                  <c:v>841.12</c:v>
                </c:pt>
                <c:pt idx="7">
                  <c:v>841.12</c:v>
                </c:pt>
                <c:pt idx="8">
                  <c:v>841.12</c:v>
                </c:pt>
                <c:pt idx="9">
                  <c:v>841.12</c:v>
                </c:pt>
                <c:pt idx="10">
                  <c:v>841.12</c:v>
                </c:pt>
                <c:pt idx="11">
                  <c:v>841.12</c:v>
                </c:pt>
              </c:numCache>
            </c:numRef>
          </c:val>
        </c:ser>
        <c:marker val="1"/>
        <c:axId val="157238016"/>
        <c:axId val="157239552"/>
      </c:lineChart>
      <c:catAx>
        <c:axId val="157238016"/>
        <c:scaling>
          <c:orientation val="minMax"/>
        </c:scaling>
        <c:axPos val="b"/>
        <c:majorGridlines/>
        <c:minorGridlines/>
        <c:tickLblPos val="low"/>
        <c:txPr>
          <a:bodyPr/>
          <a:lstStyle/>
          <a:p>
            <a:pPr>
              <a:defRPr sz="1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7239552"/>
        <c:crosses val="autoZero"/>
        <c:auto val="1"/>
        <c:lblAlgn val="ctr"/>
        <c:lblOffset val="100"/>
      </c:catAx>
      <c:valAx>
        <c:axId val="157239552"/>
        <c:scaling>
          <c:orientation val="minMax"/>
          <c:max val="1250"/>
          <c:min val="-50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7238016"/>
        <c:crosses val="autoZero"/>
        <c:crossBetween val="between"/>
        <c:majorUnit val="50"/>
      </c:valAx>
    </c:plotArea>
    <c:legend>
      <c:legendPos val="r"/>
      <c:layout>
        <c:manualLayout>
          <c:xMode val="edge"/>
          <c:yMode val="edge"/>
          <c:x val="0.80521604938271585"/>
          <c:y val="0.68736224414995739"/>
          <c:w val="0.16057387859656139"/>
          <c:h val="0.14598330653798283"/>
        </c:manualLayout>
      </c:layout>
    </c:legend>
    <c:plotVisOnly val="1"/>
  </c:chart>
  <c:txPr>
    <a:bodyPr rot="-5400000" vert="horz"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3070017380656573"/>
          <c:y val="3.3391788664644408E-2"/>
          <c:w val="0.86382608971025665"/>
          <c:h val="0.86888883445163012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marker>
            <c:symbol val="square"/>
            <c:size val="5"/>
          </c:marker>
          <c:dLbls>
            <c:dLbl>
              <c:idx val="8"/>
              <c:layout>
                <c:manualLayout>
                  <c:x val="-2.8147951137116566E-2"/>
                  <c:y val="-3.8784618325762701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0.00</c:formatCode>
                <c:ptCount val="12"/>
                <c:pt idx="0">
                  <c:v>576</c:v>
                </c:pt>
                <c:pt idx="1">
                  <c:v>726</c:v>
                </c:pt>
                <c:pt idx="2">
                  <c:v>598</c:v>
                </c:pt>
                <c:pt idx="3">
                  <c:v>738.98</c:v>
                </c:pt>
                <c:pt idx="4">
                  <c:v>659.45999999999981</c:v>
                </c:pt>
                <c:pt idx="5">
                  <c:v>491.87</c:v>
                </c:pt>
                <c:pt idx="6">
                  <c:v>357.18</c:v>
                </c:pt>
                <c:pt idx="7">
                  <c:v>306.27</c:v>
                </c:pt>
                <c:pt idx="8">
                  <c:v>684.21</c:v>
                </c:pt>
                <c:pt idx="9">
                  <c:v>672.63</c:v>
                </c:pt>
                <c:pt idx="10">
                  <c:v>696.63</c:v>
                </c:pt>
                <c:pt idx="11">
                  <c:v>576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Норматив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4.6296296296296181E-3"/>
                  <c:y val="2.8060326608944881E-2"/>
                </c:manualLayout>
              </c:layout>
              <c:showVal val="1"/>
            </c:dLbl>
            <c:dLbl>
              <c:idx val="1"/>
              <c:layout>
                <c:manualLayout>
                  <c:x val="-3.0864197530864204E-3"/>
                  <c:y val="-1.9642228626261426E-2"/>
                </c:manualLayout>
              </c:layout>
              <c:showVal val="1"/>
            </c:dLbl>
            <c:dLbl>
              <c:idx val="2"/>
              <c:layout>
                <c:manualLayout>
                  <c:x val="1.2345679012345684E-2"/>
                  <c:y val="1.1224130643577988E-2"/>
                </c:manualLayout>
              </c:layout>
              <c:showVal val="1"/>
            </c:dLbl>
            <c:dLbl>
              <c:idx val="3"/>
              <c:layout>
                <c:manualLayout>
                  <c:x val="-1.0802469135802475E-2"/>
                  <c:y val="-4.2090489913417357E-2"/>
                </c:manualLayout>
              </c:layout>
              <c:showVal val="1"/>
            </c:dLbl>
            <c:dLbl>
              <c:idx val="6"/>
              <c:layout>
                <c:manualLayout>
                  <c:x val="-2.0061728395061731E-2"/>
                  <c:y val="-3.3672391930733854E-2"/>
                </c:manualLayout>
              </c:layout>
              <c:showVal val="1"/>
            </c:dLbl>
            <c:dLbl>
              <c:idx val="7"/>
              <c:layout>
                <c:manualLayout>
                  <c:x val="-2.7777777777777801E-2"/>
                  <c:y val="5.0508587896100798E-2"/>
                </c:manualLayout>
              </c:layout>
              <c:showVal val="1"/>
            </c:dLbl>
            <c:dLbl>
              <c:idx val="8"/>
              <c:layout>
                <c:manualLayout>
                  <c:x val="-1.8518518518518524E-2"/>
                  <c:y val="5.0508587896100798E-2"/>
                </c:manualLayout>
              </c:layout>
              <c:showVal val="1"/>
            </c:dLbl>
            <c:dLbl>
              <c:idx val="10"/>
              <c:layout>
                <c:manualLayout>
                  <c:x val="-1.0403380852087112E-3"/>
                  <c:y val="-1.6358354210757695E-2"/>
                </c:manualLayout>
              </c:layout>
              <c:showVal val="1"/>
            </c:dLbl>
            <c:dLbl>
              <c:idx val="11"/>
              <c:layout>
                <c:manualLayout>
                  <c:x val="0"/>
                  <c:y val="1.0342564886870057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Лист1!$C$2:$C$13</c:f>
              <c:numCache>
                <c:formatCode>0.00</c:formatCode>
                <c:ptCount val="12"/>
                <c:pt idx="0">
                  <c:v>625.59</c:v>
                </c:pt>
                <c:pt idx="1">
                  <c:v>667.67000000000019</c:v>
                </c:pt>
                <c:pt idx="2">
                  <c:v>634.42999999999972</c:v>
                </c:pt>
                <c:pt idx="3">
                  <c:v>654.53</c:v>
                </c:pt>
                <c:pt idx="4">
                  <c:v>630.88</c:v>
                </c:pt>
                <c:pt idx="5">
                  <c:v>607.08000000000004</c:v>
                </c:pt>
                <c:pt idx="6">
                  <c:v>514.76</c:v>
                </c:pt>
                <c:pt idx="7">
                  <c:v>510.4199999999999</c:v>
                </c:pt>
                <c:pt idx="8">
                  <c:v>613.07000000000005</c:v>
                </c:pt>
                <c:pt idx="9">
                  <c:v>609.25</c:v>
                </c:pt>
                <c:pt idx="10">
                  <c:v>647.9</c:v>
                </c:pt>
                <c:pt idx="11">
                  <c:v>625.59</c:v>
                </c:pt>
              </c:numCache>
            </c:numRef>
          </c:val>
        </c:ser>
        <c:marker val="1"/>
        <c:axId val="155747456"/>
        <c:axId val="155748992"/>
      </c:lineChart>
      <c:catAx>
        <c:axId val="155747456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5748992"/>
        <c:crosses val="autoZero"/>
        <c:auto val="1"/>
        <c:lblAlgn val="ctr"/>
        <c:lblOffset val="100"/>
      </c:catAx>
      <c:valAx>
        <c:axId val="155748992"/>
        <c:scaling>
          <c:orientation val="minMax"/>
          <c:max val="740"/>
          <c:min val="260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5747456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6561657194583643"/>
          <c:y val="0.55503863090500904"/>
          <c:w val="0.15288781880791741"/>
          <c:h val="0.12174583309665557"/>
        </c:manualLayout>
      </c:layout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0.01631</cdr:x>
      <cdr:y>0.13415</cdr:y>
    </cdr:from>
    <cdr:to>
      <cdr:x>0.04139</cdr:x>
      <cdr:y>0.69512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42844" y="785818"/>
          <a:ext cx="219689" cy="3286148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vert270" anchor="b" anchorCtr="0"/>
        <a:lstStyle xmlns:a="http://schemas.openxmlformats.org/drawingml/2006/main"/>
        <a:p xmlns:a="http://schemas.openxmlformats.org/drawingml/2006/main"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Тепловая величина, Гкал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0.02551</cdr:x>
      <cdr:y>0.47561</cdr:y>
    </cdr:from>
    <cdr:to>
      <cdr:x>0.13435</cdr:x>
      <cdr:y>0.63171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4314" y="278608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0.26917</cdr:x>
      <cdr:y>0.92683</cdr:y>
    </cdr:from>
    <cdr:to>
      <cdr:x>0.75857</cdr:x>
      <cdr:y>1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2357422" y="5429288"/>
          <a:ext cx="4286280" cy="428628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Месяцы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0.0085</cdr:x>
      <cdr:y>0.11242</cdr:y>
    </cdr:from>
    <cdr:to>
      <cdr:x>0.06803</cdr:x>
      <cdr:y>0.73373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71438" y="542916"/>
          <a:ext cx="500066" cy="30003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270" anchor="ctr" anchorCtr="0"/>
        <a:lstStyle xmlns:a="http://schemas.openxmlformats.org/drawingml/2006/main"/>
        <a:p xmlns:a="http://schemas.openxmlformats.org/drawingml/2006/main"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Сумма оплаты, руб.</a:t>
          </a:r>
          <a:endParaRPr lang="ru-RU" sz="20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0.10181</cdr:y>
    </cdr:from>
    <cdr:to>
      <cdr:x>0.04098</cdr:x>
      <cdr:y>0.87266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0" y="500066"/>
          <a:ext cx="357190" cy="37862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="vert270" anchor="b" anchorCtr="0"/>
        <a:lstStyle xmlns:a="http://schemas.openxmlformats.org/drawingml/2006/main"/>
        <a:p xmlns:a="http://schemas.openxmlformats.org/drawingml/2006/main"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Величина потребления ГВС, куб.м.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0.19672</cdr:x>
      <cdr:y>0.92728</cdr:y>
    </cdr:from>
    <cdr:to>
      <cdr:x>0.83607</cdr:x>
      <cdr:y>1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714512" y="5143536"/>
          <a:ext cx="5572164" cy="3740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Месяцы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BC2BB-38A3-4A91-B14E-1E0234CFCB57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22945-809D-4A7A-903A-04992D387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785794"/>
            <a:ext cx="8715436" cy="17859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соответствии с п.5 ст.13 Федерального закона №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261-ФЗ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«Об энергосбережении и о повышении энергетической эффективности и о внесении изменений в отдельные законодательные акты РФ» до 01 января 2012 г. собственники помещений в многоквартирных домах обязаны обеспечить оснащение таких домов приборами учета используемых воды, тепловой энергии, электрической энергии, а также ввод установленных приборов учета в эксплуатацию, провести ряд мероприятия по энергосбережению.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14290"/>
            <a:ext cx="871543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собственники жилья помещений в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многоквартирных домах!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2786058"/>
            <a:ext cx="8715436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Основной задачей данного закона снижение энергопотребления объектов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40 %.</a:t>
            </a:r>
            <a:endParaRPr lang="ru-RU" sz="1600" b="1" dirty="0">
              <a:solidFill>
                <a:srgbClr val="C00000"/>
              </a:solidFill>
            </a:endParaRPr>
          </a:p>
        </p:txBody>
      </p:sp>
      <p:pic>
        <p:nvPicPr>
          <p:cNvPr id="11" name="Рисунок 10" descr="IMG_8435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357562"/>
            <a:ext cx="4322000" cy="3357586"/>
          </a:xfrm>
          <a:prstGeom prst="rect">
            <a:avLst/>
          </a:prstGeom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357562"/>
            <a:ext cx="4071966" cy="335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5720" y="142852"/>
            <a:ext cx="8643998" cy="12144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Средняя 2-х комнатная квартира в 47,9 м</a:t>
            </a:r>
            <a:r>
              <a:rPr lang="ru-RU" sz="1400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 1 год сэкономила на платежах за тепло 3 625,59 руб.</a:t>
            </a: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Исходя из затрат вложенных и сэкономленных средств собственников окупаемость узла регулирования тепловой энергии составляет 1,1 года.</a:t>
            </a: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Специалистами ЭМУП «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Жилкомхоз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также проведен анализ жалоб жильцов с дома №7 по пр. Бумажников где установлен узел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регулирования: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2009 г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было 12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обращений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2010 г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– обращений не было.</a:t>
            </a:r>
            <a:endParaRPr lang="ru-RU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1500174"/>
            <a:ext cx="8643998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Преимущества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недостатки двух вариантов установки учета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Узел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учета с узлом регулирования</a:t>
            </a:r>
          </a:p>
          <a:p>
            <a:pPr>
              <a:spcAft>
                <a:spcPts val="0"/>
              </a:spcAft>
            </a:pPr>
            <a:endParaRPr lang="ru-RU" sz="1400" kern="50" dirty="0" smtClean="0">
              <a:latin typeface="Times New Roman" pitchFamily="18" charset="0"/>
              <a:ea typeface="Lucida Sans Unicode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85720" y="2285993"/>
          <a:ext cx="8643998" cy="4470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1999"/>
                <a:gridCol w="4321999"/>
              </a:tblGrid>
              <a:tr h="6912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Недостатки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Преимущества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5950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1. Дорогой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2.Плата за отопление выше чем по нормативу в зимние месяцы.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400" kern="50" dirty="0" smtClean="0">
                        <a:latin typeface="Times New Roman"/>
                        <a:ea typeface="Lucida Sans Unicode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1. Срок окупаемости 1.1 года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2.Температура горячей воды и отопления в соответствии с </a:t>
                      </a:r>
                      <a:r>
                        <a:rPr lang="ru-RU" sz="1400" kern="50" dirty="0" err="1" smtClean="0">
                          <a:latin typeface="Times New Roman"/>
                          <a:ea typeface="Lucida Sans Unicode"/>
                          <a:cs typeface="Times New Roman"/>
                        </a:rPr>
                        <a:t>СанПиН</a:t>
                      </a: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3. Распределение тепла по всему дому равномерное.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4. Не только учитывает потребление теплоэнергии, но и регулирует в зависимости от температуры окружающего воздуха.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5. Автоматическое отключение отопления если температура на улице положительная, и автоматическое включение отопления если температура — отрицательная.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6. Температура в помещение одинакова в течение года.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7.Плата в летние месяцы за отопление равна 0.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8. Последующие годы окупаемость кратна по отношению к узлу учета без регулирования.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85720" y="214290"/>
            <a:ext cx="8501122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Узел учета без узла регулирования</a:t>
            </a:r>
            <a:endParaRPr lang="ru-RU" sz="1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20" y="1357298"/>
          <a:ext cx="8501122" cy="464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7255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Недостатки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Преимущества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9179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1. Температура отопления и температуру горячей воды в зависимости от температуры в теплосетях.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2. </a:t>
                      </a:r>
                      <a:r>
                        <a:rPr lang="ru-RU" sz="1600" kern="50" dirty="0" err="1" smtClean="0">
                          <a:latin typeface="Times New Roman"/>
                          <a:ea typeface="Lucida Sans Unicode"/>
                          <a:cs typeface="Times New Roman"/>
                        </a:rPr>
                        <a:t>Темпратура</a:t>
                      </a: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 теплоносителя не регулируется.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3. Температура горячей воды в холодное время года достигает </a:t>
                      </a: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100</a:t>
                      </a:r>
                      <a:r>
                        <a:rPr lang="ru-RU" sz="1600" kern="50" dirty="0" smtClean="0">
                          <a:latin typeface="Calibri"/>
                          <a:ea typeface="Lucida Sans Unicode"/>
                          <a:cs typeface="Times New Roman"/>
                        </a:rPr>
                        <a:t>°</a:t>
                      </a: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 </a:t>
                      </a: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С.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4. Неравномерное распределения тепла по всему дому.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5. Отключение и включение отопления по Распоряжению Администрации МО ГО «Сыктывкар»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6. Плата за отопление выше чем по нормативу.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1. Не дорогой.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2. Срок окупаемости 1 год.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3. Учет фактического потребления теплоэнергии домом.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Lucida Sans Unicode"/>
                          <a:cs typeface="Times New Roman"/>
                        </a:rPr>
                        <a:t>4.Плата в летние месяца за отопление равна 0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476672"/>
            <a:ext cx="8784976" cy="9087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выполнения федерального закона ЭМУП «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Жилкомхоз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предлагает провести комплексную установку узла регулирования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теплоэнергии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 горячей воды, узла учета холодной воды. 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628800"/>
            <a:ext cx="8784976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Стоимость выполнения данного комплекса составляет ориентировочно 607 тыс. руб. (стоимость меняется в зависимости от конкретного дома).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708920"/>
            <a:ext cx="8784976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Собственникам предприятие готово предложить несколько вариантов оплаты:</a:t>
            </a:r>
          </a:p>
          <a:p>
            <a:pPr algn="ctr"/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3645024"/>
            <a:ext cx="8784976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 вариант — стоимость возмещается единовременным платежом, пропорционально кв.м.;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437112"/>
            <a:ext cx="8784976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 вариант — предоплата в размере 50% единовременно и 10% каждый последующий месяц;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5301208"/>
            <a:ext cx="8784976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 вариант — в течение 5 лет равными долями с индексацией ежегодно в размере ставки рефинансирования ЦБ РФ (п.12 ст. 13 ФЗ № 261).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3"/>
          <p:cNvSpPr txBox="1">
            <a:spLocks/>
          </p:cNvSpPr>
          <p:nvPr/>
        </p:nvSpPr>
        <p:spPr>
          <a:xfrm>
            <a:off x="323528" y="5157191"/>
            <a:ext cx="8424936" cy="10081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742950" marR="0" lvl="1" indent="-2857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Качественное выполнение монтажных работ организацией осуществляющей работы по установке оборудования.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88640"/>
            <a:ext cx="8424936" cy="11521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Приоритетным является вариант №1 и №2 как для собственников МКД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так и организации, осуществляющей установку оборудования по 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следующим причинам: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556792"/>
            <a:ext cx="8424936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sz="16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Оплату за потребленный энергоресурс производить сразу после ввода приборов в эксплуатацию.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780928"/>
            <a:ext cx="8424936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sz="16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Нет дополнительных расходов на процентную ставку.</a:t>
            </a:r>
          </a:p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3861048"/>
            <a:ext cx="8424936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sz="16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Повышение качества предоставляемых услуг — это равномерный нагрев всех нагревательных элементов дома, комфортная температура в помещении, температура горячей воды в течении всего года в соответствии с </a:t>
            </a:r>
            <a:r>
              <a:rPr lang="ru-RU" sz="1600" b="1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6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1571612"/>
            <a:ext cx="81439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sz="8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214290"/>
            <a:ext cx="8715436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основании вышеизложенного ЭМУП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Жилкомхоз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предлагает установить в Вашем доме узел регулирования на отопление и горячую воду с приборами учета и прибор учета холодной воды.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268760"/>
            <a:ext cx="8715436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2009 году были установлены узлы регулирования в домах: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№ 39 по ул. Мира,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№ 7 по пр. Бумажников,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№ 7 по ул. Менделеева.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pic>
        <p:nvPicPr>
          <p:cNvPr id="8" name="Рисунок 7" descr="IMG_8431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3429000"/>
            <a:ext cx="3810000" cy="2571744"/>
          </a:xfrm>
          <a:prstGeom prst="rect">
            <a:avLst/>
          </a:prstGeom>
        </p:spPr>
      </p:pic>
      <p:pic>
        <p:nvPicPr>
          <p:cNvPr id="10" name="Рисунок 9" descr="IMG_8432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3356992"/>
            <a:ext cx="3810000" cy="2540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79512" y="5949280"/>
            <a:ext cx="871296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Затраты на установку одного узла регулирования отопления с приборами учета </a:t>
            </a: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составляют 567 тыс.руб.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2492896"/>
            <a:ext cx="8712968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01 января 2010 года жильцы вышеуказанных домов начали осуществлять оплату за тепло из фактических показаний прибора. Для сравнения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приводятся показатели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платежей по нормативу и фактически потребленную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теплоэнергию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по жилому дому №7 по пр. Бумажников.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_8426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71480"/>
            <a:ext cx="3810000" cy="2540000"/>
          </a:xfrm>
          <a:prstGeom prst="rect">
            <a:avLst/>
          </a:prstGeom>
        </p:spPr>
      </p:pic>
      <p:pic>
        <p:nvPicPr>
          <p:cNvPr id="5" name="Рисунок 4" descr="IMG_8430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571480"/>
            <a:ext cx="3810000" cy="2540000"/>
          </a:xfrm>
          <a:prstGeom prst="rect">
            <a:avLst/>
          </a:prstGeom>
        </p:spPr>
      </p:pic>
      <p:pic>
        <p:nvPicPr>
          <p:cNvPr id="6" name="Рисунок 5" descr="IMG_8433_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7158" y="3714752"/>
            <a:ext cx="3810000" cy="2540000"/>
          </a:xfrm>
          <a:prstGeom prst="rect">
            <a:avLst/>
          </a:prstGeom>
        </p:spPr>
      </p:pic>
      <p:pic>
        <p:nvPicPr>
          <p:cNvPr id="7" name="Рисунок 6" descr="IMG_8432_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0628" y="3714752"/>
            <a:ext cx="3810000" cy="25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484784"/>
          <a:ext cx="8229600" cy="315044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85776"/>
                <a:gridCol w="1714512"/>
                <a:gridCol w="928694"/>
                <a:gridCol w="1071570"/>
                <a:gridCol w="928694"/>
                <a:gridCol w="1000132"/>
                <a:gridCol w="871522"/>
                <a:gridCol w="1028700"/>
              </a:tblGrid>
              <a:tr h="48614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Адрес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 ПО  ОТОПЛЕНИЮ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Отклонение: экономия (-) или перерасход</a:t>
                      </a:r>
                      <a:r>
                        <a:rPr lang="ru-RU" sz="14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(+)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5780">
                <a:tc rowSpan="2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Предъявлено к оплате населению исходя из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показаний ОДПУ </a:t>
                      </a:r>
                    </a:p>
                    <a:p>
                      <a:pPr algn="ctr"/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(за 12 месяцев)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Предполагаемое начисление по нормативам потребления, без учета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ОДПУ </a:t>
                      </a:r>
                    </a:p>
                    <a:p>
                      <a:pPr algn="ctr"/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(за 12 мес.)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86145"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Гкал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руб. коп.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Гкал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руб.коп.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Гкал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руб.коп.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40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 (3-5)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 (4-6)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6145">
                <a:tc>
                  <a:txBody>
                    <a:bodyPr/>
                    <a:lstStyle/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пр.Бумажников, д.7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1 068,55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781 548,16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1 667,48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1 219 611,55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- 598,93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- 438 063,39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57158" y="214290"/>
            <a:ext cx="8286808" cy="10715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Сравнительные данные по предъявлению платы за отопление, исходя из фактического и нормативного потребления, за период с января по декабрь 2010 года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725144"/>
            <a:ext cx="8358246" cy="7858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Учитывая, что температура наружного воздуха в январе, феврале, марте 2010г. достигала ниже 30°С, по году экономия средств составляет 459 тыс.руб. по дому. Для простоты анализа средний месячный норматив составил 0,016 Гкал. при утвержденном 0,024 Гкал/м</a:t>
            </a:r>
            <a:r>
              <a:rPr lang="ru-RU" sz="1400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5733256"/>
            <a:ext cx="8358246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1600" i="1" u="sng" dirty="0" err="1" smtClean="0">
                <a:latin typeface="Times New Roman" pitchFamily="18" charset="0"/>
                <a:cs typeface="Times New Roman" pitchFamily="18" charset="0"/>
              </a:rPr>
              <a:t>Справочно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сравнительные данные по предъявлению платы за отопление, исходя из фактического и нормативного потребления, за период с января по декабрь 2010 года, на примере 2-х комнатной квартиры общей площадью 47,9 кв.м. по адресу: пр.Бумажников, д.7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988840"/>
          <a:ext cx="8229600" cy="334837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71504"/>
                <a:gridCol w="1785950"/>
                <a:gridCol w="857256"/>
                <a:gridCol w="1071570"/>
                <a:gridCol w="857220"/>
                <a:gridCol w="1214482"/>
                <a:gridCol w="842918"/>
                <a:gridCol w="1028700"/>
              </a:tblGrid>
              <a:tr h="7920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Адрес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ОБЪЕМ ПО ГОРЯЧЕМУ ВОДОСНАБЖЕНИЮ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Отклонение: экономия (-) или перерасход (+)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37279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Предъявлено к оплате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населению исходя из показаний ОДПУ (за 12 мес.)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Предполагаемое начисление за горячее водоснабжение без ОДПУ (за 12 мес.)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куб.м.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руб.коп.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куб.м.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руб.коп.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куб.м.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руб.коп.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пр.Бумажников, д.7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7 082,67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571 004,86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7 341,17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591 845,13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- 258,50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- 20 840,27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476672"/>
            <a:ext cx="8286808" cy="11264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Сравнительные данные по предъявлению платы за горячее водоснабжение,   исходя из фактического и нормативного потребления, за период с января по декабрь 2010 года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395536" y="709644"/>
          <a:ext cx="8352925" cy="5455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75"/>
                <a:gridCol w="1193275"/>
                <a:gridCol w="1193275"/>
                <a:gridCol w="1193275"/>
                <a:gridCol w="1193275"/>
                <a:gridCol w="1193275"/>
                <a:gridCol w="1193275"/>
              </a:tblGrid>
              <a:tr h="47235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Период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ОБЪЕМ ПО ОТОПЛЕНИЮ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Отклонение: экономия (-) или перерасход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(+)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1295">
                <a:tc rowSpan="2"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Предъявлено к оплате населению исходя из показаний ОДПУ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за 12 мес.)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Предполагаемое начисление по нормативам потребления, без учета ОДПУ (за 12 мес.)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Гкал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руб.коп.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Гкал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руб.коп.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Гкал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руб.коп.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Январь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1,523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1113,94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0,373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272,82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Февраль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1,629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1191,47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0,479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350,35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1,011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739,46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0,139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-101,66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Апрель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0,719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525,88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-0,431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-315,24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0,297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217,23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-0,853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-623,89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Июнь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Июль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Август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0,551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403,01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-0,599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-438,11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0,608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444,70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-0,542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-396,42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Ноябрь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0,982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718,24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-0,168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-122,88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41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Декабрь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1,523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1 113,94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1,150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841,12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0,373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272,82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4239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8,843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6467,87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13,80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10 093,46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-4,957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-3625,59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6165304"/>
            <a:ext cx="8286808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1600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Справочно</a:t>
            </a:r>
            <a:r>
              <a:rPr lang="ru-RU" sz="16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норматив нагрева 1 кв.м. = 0,024 Гкал, стоимость 1 Гкал = 731,41 руб.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Объемы за декабрь взяты аналогично январю. 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0"/>
            <a:ext cx="84249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Сравнительные данные по предъявлению платы за отопление, исходя из фактического и нормативного потребления, за период с января по декабрь 2010 года, на примере 2-х комнатной квартиры общей площадью 47,9 кв.м. по адресу: пр.Бумажников, д.7</a:t>
            </a:r>
            <a:endParaRPr lang="ru-RU" sz="1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857232"/>
          <a:ext cx="8758238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14348" y="214290"/>
            <a:ext cx="8001056" cy="500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Сравнительный анализ теплопотребления объекта пр.Бумажников, д.7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600200"/>
          <a:ext cx="8401080" cy="4829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5720" y="285728"/>
            <a:ext cx="8643998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Сравнительный анализ выплат за потребленную тепловую энергию по объекту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Отдельно взятая 2-х комнатная квартира площадью 47,9 кв.м. по адресу: пр.Бумажников, д.7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6572272"/>
            <a:ext cx="5929354" cy="1428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214422"/>
          <a:ext cx="8715436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8596" y="142852"/>
            <a:ext cx="8358246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Сравнительный анализ  потребления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горячего водоснабжения многоквартирного дома по пр.Бумажников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д.7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1346</Words>
  <Application>Microsoft Office PowerPoint</Application>
  <PresentationFormat>Экран (4:3)</PresentationFormat>
  <Paragraphs>296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84</cp:revision>
  <dcterms:created xsi:type="dcterms:W3CDTF">2011-04-05T04:41:49Z</dcterms:created>
  <dcterms:modified xsi:type="dcterms:W3CDTF">2011-04-06T04:33:50Z</dcterms:modified>
</cp:coreProperties>
</file>